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85" r:id="rId2"/>
    <p:sldMasterId id="2147483696" r:id="rId3"/>
    <p:sldMasterId id="2147483702" r:id="rId4"/>
    <p:sldMasterId id="2147483711" r:id="rId5"/>
    <p:sldMasterId id="2147483869" r:id="rId6"/>
  </p:sldMasterIdLst>
  <p:notesMasterIdLst>
    <p:notesMasterId r:id="rId36"/>
  </p:notesMasterIdLst>
  <p:handoutMasterIdLst>
    <p:handoutMasterId r:id="rId37"/>
  </p:handoutMasterIdLst>
  <p:sldIdLst>
    <p:sldId id="476" r:id="rId7"/>
    <p:sldId id="477" r:id="rId8"/>
    <p:sldId id="589" r:id="rId9"/>
    <p:sldId id="598" r:id="rId10"/>
    <p:sldId id="599" r:id="rId11"/>
    <p:sldId id="590" r:id="rId12"/>
    <p:sldId id="478" r:id="rId13"/>
    <p:sldId id="595" r:id="rId14"/>
    <p:sldId id="479" r:id="rId15"/>
    <p:sldId id="480" r:id="rId16"/>
    <p:sldId id="481" r:id="rId17"/>
    <p:sldId id="483" r:id="rId18"/>
    <p:sldId id="592" r:id="rId19"/>
    <p:sldId id="484" r:id="rId20"/>
    <p:sldId id="485" r:id="rId21"/>
    <p:sldId id="486" r:id="rId22"/>
    <p:sldId id="487" r:id="rId23"/>
    <p:sldId id="488" r:id="rId24"/>
    <p:sldId id="597" r:id="rId25"/>
    <p:sldId id="489" r:id="rId26"/>
    <p:sldId id="491" r:id="rId27"/>
    <p:sldId id="492" r:id="rId28"/>
    <p:sldId id="593" r:id="rId29"/>
    <p:sldId id="493" r:id="rId30"/>
    <p:sldId id="596" r:id="rId31"/>
    <p:sldId id="594" r:id="rId32"/>
    <p:sldId id="494" r:id="rId33"/>
    <p:sldId id="495" r:id="rId34"/>
    <p:sldId id="496" r:id="rId3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93" autoAdjust="0"/>
    <p:restoredTop sz="93500" autoAdjust="0"/>
  </p:normalViewPr>
  <p:slideViewPr>
    <p:cSldViewPr>
      <p:cViewPr varScale="1">
        <p:scale>
          <a:sx n="70" d="100"/>
          <a:sy n="70" d="100"/>
        </p:scale>
        <p:origin x="-6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842" y="66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10B56D5-A6D5-467D-AD57-36EA38464CB5}" type="datetimeFigureOut">
              <a:rPr lang="en-US"/>
              <a:pPr>
                <a:defRPr/>
              </a:pPr>
              <a:t>10/2/2008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991150C-895F-458B-8A62-BA2165A46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57866F2-36AA-4FC2-88A4-85103FD1209C}" type="datetimeFigureOut">
              <a:rPr lang="en-US"/>
              <a:pPr>
                <a:defRPr/>
              </a:pPr>
              <a:t>10/2/2008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E6FCA85-3E72-4B35-9BA8-995E4709A5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cc.edu/about/policy/student-rights/student-rights.pdf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What is reading-based writing?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is reading to write?</a:t>
            </a:r>
          </a:p>
        </p:txBody>
      </p:sp>
      <p:sp>
        <p:nvSpPr>
          <p:cNvPr id="307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72C511-3B8B-49AD-9712-C307A20AE565}" type="slidenum">
              <a:rPr lang="en-US" smtClean="0">
                <a:latin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200" dirty="0" smtClean="0"/>
              <a:t>Your response in the margin may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Echo the author’s ideas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/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Critically question the author’s ideas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/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Relate the author’s ideas to something else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/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Add to the author’s ideas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See Women and Witchcraft,</a:t>
            </a:r>
            <a:r>
              <a:rPr lang="en-US" baseline="0" dirty="0" smtClean="0"/>
              <a:t> p. 12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CLASS:  Underline and annotate “Buddha Taught Nonviolence,” p. 13 in text (answers on p. 16 Teachers’ Guide)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2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ABDEBC-F2D8-4BFA-B78C-0D630365EBC9}" type="slidenum">
              <a:rPr lang="en-US" smtClean="0">
                <a:latin typeface="Arial" pitchFamily="34" charset="0"/>
              </a:rPr>
              <a:pPr/>
              <a:t>10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3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Written Responses to Reading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Include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Outline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endParaRPr lang="en-US" dirty="0" smtClean="0"/>
          </a:p>
          <a:p>
            <a:pPr lvl="1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Look</a:t>
            </a:r>
            <a:r>
              <a:rPr lang="en-US" baseline="0" dirty="0" smtClean="0"/>
              <a:t> at “The Roman Toga” on p. 14 and study the outline on p. 15, noticing the parallel structure</a:t>
            </a:r>
          </a:p>
          <a:p>
            <a:pPr lvl="1" eaLnBrk="1" hangingPunct="1">
              <a:spcBef>
                <a:spcPct val="0"/>
              </a:spcBef>
              <a:buFont typeface="Arial" pitchFamily="34" charset="0"/>
              <a:buChar char="•"/>
            </a:pPr>
            <a:endParaRPr lang="en-US" baseline="0" dirty="0" smtClean="0"/>
          </a:p>
          <a:p>
            <a:pPr lvl="1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baseline="0" dirty="0" smtClean="0"/>
              <a:t>Outlining helps the reader not only focus, but organize his/her thoughts and develop critical-thinking skills</a:t>
            </a: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 startAt="2"/>
            </a:pPr>
            <a:r>
              <a:rPr lang="en-US" dirty="0" smtClean="0"/>
              <a:t>Summaries</a:t>
            </a:r>
            <a:br>
              <a:rPr lang="en-US" dirty="0" smtClean="0"/>
            </a:br>
            <a:endParaRPr lang="en-US" dirty="0" smtClean="0"/>
          </a:p>
          <a:p>
            <a:pPr marL="685800" lvl="1" indent="-22860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A rewritten,</a:t>
            </a:r>
            <a:r>
              <a:rPr lang="en-US" baseline="0" dirty="0" smtClean="0"/>
              <a:t> shortened version of the reading in your own words</a:t>
            </a:r>
          </a:p>
          <a:p>
            <a:pPr marL="685800" lvl="1" indent="-22860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baseline="0" dirty="0" smtClean="0"/>
              <a:t>Focuses on main ideas</a:t>
            </a: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 startAt="2"/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 startAt="2"/>
            </a:pPr>
            <a:r>
              <a:rPr lang="en-US" dirty="0" smtClean="0"/>
              <a:t>Reactions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3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01F511-E52A-419B-9CA6-BE773DA77818}" type="slidenum">
              <a:rPr lang="en-US" smtClean="0">
                <a:latin typeface="Arial" pitchFamily="34" charset="0"/>
              </a:rPr>
              <a:pPr/>
              <a:t>11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5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How to write an effective</a:t>
            </a:r>
            <a:r>
              <a:rPr lang="en-US" baseline="0" dirty="0" smtClean="0"/>
              <a:t> summary</a:t>
            </a:r>
            <a:endParaRPr lang="en-US" dirty="0" smtClean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 smtClean="0"/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Write only about </a:t>
            </a:r>
            <a:r>
              <a:rPr lang="en-US" b="1" dirty="0" smtClean="0">
                <a:solidFill>
                  <a:schemeClr val="accent1"/>
                </a:solidFill>
              </a:rPr>
              <a:t>1/3 as much </a:t>
            </a:r>
            <a:r>
              <a:rPr lang="en-US" dirty="0" smtClean="0"/>
              <a:t>as original</a:t>
            </a:r>
            <a:br>
              <a:rPr lang="en-US" dirty="0" smtClean="0"/>
            </a:br>
            <a:endParaRPr lang="en-US" dirty="0" smtClean="0"/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Concentrate on </a:t>
            </a:r>
            <a:r>
              <a:rPr lang="en-US" b="1" dirty="0" smtClean="0">
                <a:solidFill>
                  <a:schemeClr val="accent1"/>
                </a:solidFill>
              </a:rPr>
              <a:t>main ideas</a:t>
            </a:r>
            <a:r>
              <a:rPr lang="en-US" dirty="0" smtClean="0"/>
              <a:t>, not details</a:t>
            </a:r>
            <a:br>
              <a:rPr lang="en-US" dirty="0" smtClean="0"/>
            </a:br>
            <a:endParaRPr lang="en-US" dirty="0" smtClean="0"/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Use your own words (</a:t>
            </a:r>
            <a:r>
              <a:rPr lang="en-US" b="1" dirty="0" smtClean="0">
                <a:solidFill>
                  <a:schemeClr val="accent1"/>
                </a:solidFill>
              </a:rPr>
              <a:t>paraphrase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685800" lvl="1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But don’t change the author’s ideas</a:t>
            </a:r>
          </a:p>
        </p:txBody>
      </p:sp>
      <p:sp>
        <p:nvSpPr>
          <p:cNvPr id="315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662070-1475-4BA4-A9D7-D8E7F7AE989D}" type="slidenum">
              <a:rPr lang="en-US" smtClean="0">
                <a:latin typeface="Arial" pitchFamily="34" charset="0"/>
              </a:rPr>
              <a:pPr/>
              <a:t>12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5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To write</a:t>
            </a:r>
            <a:r>
              <a:rPr lang="en-US" baseline="0" dirty="0" smtClean="0"/>
              <a:t> an effective summary (cont’d)</a:t>
            </a:r>
            <a:endParaRPr lang="en-US" dirty="0" smtClean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 smtClean="0"/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Seldom use direct quotations</a:t>
            </a:r>
            <a:br>
              <a:rPr lang="en-US" dirty="0" smtClean="0"/>
            </a:br>
            <a:endParaRPr lang="en-US" dirty="0" smtClean="0"/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Cite</a:t>
            </a:r>
            <a:r>
              <a:rPr lang="en-US" dirty="0" smtClean="0"/>
              <a:t> the author and title of text</a:t>
            </a:r>
            <a:br>
              <a:rPr lang="en-US" dirty="0" smtClean="0"/>
            </a:br>
            <a:endParaRPr lang="en-US" dirty="0" smtClean="0"/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Use </a:t>
            </a:r>
            <a:r>
              <a:rPr lang="en-US" b="1" dirty="0" smtClean="0">
                <a:solidFill>
                  <a:schemeClr val="accent1"/>
                </a:solidFill>
              </a:rPr>
              <a:t>author tags </a:t>
            </a:r>
            <a:r>
              <a:rPr lang="en-US" dirty="0" smtClean="0"/>
              <a:t>to indicate summary</a:t>
            </a:r>
            <a:br>
              <a:rPr lang="en-US" dirty="0" smtClean="0"/>
            </a:br>
            <a:endParaRPr lang="en-US" dirty="0" smtClean="0"/>
          </a:p>
          <a:p>
            <a:pPr marL="685800" lvl="1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“. . . , says York.”</a:t>
            </a:r>
          </a:p>
          <a:p>
            <a:pPr marL="685800" lvl="1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“According to York, . . . ”</a:t>
            </a:r>
          </a:p>
          <a:p>
            <a:pPr marL="685800" lvl="1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As York explains, . . . ”</a:t>
            </a:r>
          </a:p>
        </p:txBody>
      </p:sp>
      <p:sp>
        <p:nvSpPr>
          <p:cNvPr id="315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662070-1475-4BA4-A9D7-D8E7F7AE989D}" type="slidenum">
              <a:rPr lang="en-US" smtClean="0">
                <a:latin typeface="Arial" pitchFamily="34" charset="0"/>
              </a:rPr>
              <a:pPr/>
              <a:t>13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When summarizing, don’t: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Add ideas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Include</a:t>
            </a:r>
            <a:r>
              <a:rPr lang="en-US" baseline="0" dirty="0" smtClean="0"/>
              <a:t> personal comments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Look at Exercise 4, p. 17, and evaluate the summary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(see p. 20 of teacher’s text for answers)</a:t>
            </a:r>
          </a:p>
        </p:txBody>
      </p:sp>
      <p:sp>
        <p:nvSpPr>
          <p:cNvPr id="316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854343-EB96-4D24-ADE3-501053FF666D}" type="slidenum">
              <a:rPr lang="en-US" smtClean="0">
                <a:latin typeface="Arial" pitchFamily="34" charset="0"/>
              </a:rPr>
              <a:pPr/>
              <a:t>14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Reaction Summary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A text-based writing in which you incorporate your views</a:t>
            </a:r>
          </a:p>
        </p:txBody>
      </p:sp>
      <p:sp>
        <p:nvSpPr>
          <p:cNvPr id="317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FF3C7E-A788-48DF-BDBF-AEB897ACE84D}" type="slidenum">
              <a:rPr lang="en-US" smtClean="0">
                <a:latin typeface="Arial" pitchFamily="34" charset="0"/>
              </a:rPr>
              <a:pPr/>
              <a:t>15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8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Reactions may: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marL="228600" indent="-2286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Require evaluation </a:t>
            </a:r>
          </a:p>
          <a:p>
            <a:pPr marL="685800" lvl="1" indent="-2286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with critical-thinking emphasis</a:t>
            </a:r>
          </a:p>
          <a:p>
            <a:pPr marL="228600" indent="-2286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Include summary </a:t>
            </a:r>
            <a:r>
              <a:rPr lang="en-US" i="1" dirty="0" smtClean="0"/>
              <a:t>and</a:t>
            </a:r>
            <a:r>
              <a:rPr lang="en-US" dirty="0" smtClean="0"/>
              <a:t> discussion</a:t>
            </a:r>
          </a:p>
          <a:p>
            <a:pPr marL="228600" indent="-2286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Bring in the writer’s experiences</a:t>
            </a:r>
          </a:p>
          <a:p>
            <a:pPr marL="228600" indent="-2286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Include opinionated comments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Look at Sticks</a:t>
            </a:r>
            <a:r>
              <a:rPr lang="en-US" baseline="0" dirty="0" smtClean="0"/>
              <a:t> and Stones on p. 18</a:t>
            </a:r>
            <a:endParaRPr lang="en-US" dirty="0" smtClean="0"/>
          </a:p>
        </p:txBody>
      </p:sp>
      <p:sp>
        <p:nvSpPr>
          <p:cNvPr id="318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96DC99-5882-4B64-A9A2-E068D4E4C438}" type="slidenum">
              <a:rPr lang="en-US" smtClean="0">
                <a:latin typeface="Arial" pitchFamily="34" charset="0"/>
              </a:rPr>
              <a:pPr/>
              <a:t>16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Two-Part Responses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Involve a clear</a:t>
            </a:r>
            <a:r>
              <a:rPr lang="en-US" baseline="0" dirty="0" smtClean="0"/>
              <a:t>, concise summary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Then a reaction response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Look at p. 19 (“Women and Witchcraft”)</a:t>
            </a:r>
            <a:endParaRPr lang="en-US" dirty="0" smtClean="0"/>
          </a:p>
        </p:txBody>
      </p:sp>
      <p:sp>
        <p:nvSpPr>
          <p:cNvPr id="319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129C2D-6562-4AE5-860D-6FC7613EEA30}" type="slidenum">
              <a:rPr lang="en-US" smtClean="0">
                <a:latin typeface="Arial" pitchFamily="34" charset="0"/>
              </a:rPr>
              <a:pPr/>
              <a:t>17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Two-part</a:t>
            </a:r>
            <a:r>
              <a:rPr lang="en-US" baseline="0" dirty="0" smtClean="0"/>
              <a:t> responses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marL="228600" indent="-2286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Are used for:</a:t>
            </a:r>
          </a:p>
          <a:p>
            <a:pPr marL="685800" lvl="1" indent="-2286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critical examination of text</a:t>
            </a:r>
          </a:p>
          <a:p>
            <a:pPr marL="685800" lvl="1" indent="-2286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problem-solving analytical assignments</a:t>
            </a:r>
          </a:p>
          <a:p>
            <a:pPr marL="228600" indent="-228600" eaLnBrk="1" hangingPunct="1"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/>
          </a:p>
          <a:p>
            <a:pPr marL="228600" indent="-2286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Help avoid common problem of:</a:t>
            </a:r>
          </a:p>
          <a:p>
            <a:pPr marL="685800" lvl="1" indent="-2286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Students’ writing only a summary</a:t>
            </a:r>
          </a:p>
          <a:p>
            <a:pPr marL="685800" lvl="1" indent="-2286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Not writing a thoughtful evaluation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We’ll get into this type of writing</a:t>
            </a:r>
            <a:r>
              <a:rPr lang="en-US" baseline="0" dirty="0" smtClean="0"/>
              <a:t> more later.  For now, you’re going to be focusing on summarizing and outlining.</a:t>
            </a:r>
            <a:endParaRPr lang="en-US" dirty="0" smtClean="0"/>
          </a:p>
        </p:txBody>
      </p:sp>
      <p:sp>
        <p:nvSpPr>
          <p:cNvPr id="320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2425D7-B6DC-4890-B0BB-97B8D5D18A94}" type="slidenum">
              <a:rPr lang="en-US" smtClean="0">
                <a:latin typeface="Arial" pitchFamily="34" charset="0"/>
              </a:rPr>
              <a:pPr/>
              <a:t>18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“The Jacket,” by Jack Soto</a:t>
            </a:r>
          </a:p>
          <a:p>
            <a:endParaRPr lang="en-US" sz="1200" dirty="0" smtClean="0"/>
          </a:p>
          <a:p>
            <a:r>
              <a:rPr lang="en-US" sz="1200" dirty="0" smtClean="0"/>
              <a:t>In-class reading, followed by  a two-part response of a summary + reaction</a:t>
            </a:r>
          </a:p>
          <a:p>
            <a:endParaRPr lang="en-US" sz="1200" dirty="0" smtClean="0"/>
          </a:p>
          <a:p>
            <a:r>
              <a:rPr lang="en-US" sz="1200" dirty="0" smtClean="0"/>
              <a:t>Read the short story and then write</a:t>
            </a:r>
            <a:r>
              <a:rPr lang="en-US" sz="1200" b="1" dirty="0" smtClean="0"/>
              <a:t> 40-50 words of a summary</a:t>
            </a:r>
            <a:r>
              <a:rPr lang="en-US" sz="1200" dirty="0" smtClean="0"/>
              <a:t> and </a:t>
            </a:r>
            <a:r>
              <a:rPr lang="en-US" sz="1200" b="1" dirty="0" smtClean="0"/>
              <a:t>40-50 words of a reaction</a:t>
            </a:r>
            <a:r>
              <a:rPr lang="en-US" sz="1200" dirty="0" smtClean="0"/>
              <a:t>. </a:t>
            </a:r>
          </a:p>
          <a:p>
            <a:r>
              <a:rPr lang="en-US" sz="1200" dirty="0" smtClean="0"/>
              <a:t>No more than half a handwritten page, total.</a:t>
            </a:r>
          </a:p>
          <a:p>
            <a:endParaRPr lang="en-US" sz="1200" dirty="0" smtClean="0"/>
          </a:p>
          <a:p>
            <a:r>
              <a:rPr lang="en-US" sz="1200" dirty="0" smtClean="0"/>
              <a:t>Include your name and turn this in!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6FCA85-3E72-4B35-9BA8-995E4709A55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Reading-related writing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Begins as a response to reading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Includes some content from the reading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Reveals a knowledge of the reading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So,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Reading to write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Is reading that has as its purpose a subsequent writing project.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This includes 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Summaries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Reaction papers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Essays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Term papers</a:t>
            </a:r>
          </a:p>
        </p:txBody>
      </p:sp>
      <p:sp>
        <p:nvSpPr>
          <p:cNvPr id="308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E721BB-1496-4AA6-8D78-A4508F794CBB}" type="slidenum">
              <a:rPr lang="en-US" smtClean="0">
                <a:latin typeface="Arial" pitchFamily="34" charset="0"/>
              </a:rPr>
              <a:pPr/>
              <a:t>2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1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Kinds of supports for text-based writing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Explanations of cause and effect,</a:t>
            </a:r>
            <a:r>
              <a:rPr lang="en-US" baseline="0" dirty="0" smtClean="0"/>
              <a:t> patterns, contrast and comparisons, etc.  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We’ll go over these more later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endParaRPr lang="en-US" baseline="0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References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Include “author tags” that direct your readers to the original source of the ideas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endParaRPr lang="en-US" baseline="0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Quotations involve taking words directly from a source and including proper citations</a:t>
            </a:r>
            <a:endParaRPr lang="en-US" dirty="0" smtClean="0"/>
          </a:p>
        </p:txBody>
      </p:sp>
      <p:sp>
        <p:nvSpPr>
          <p:cNvPr id="321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F2DC4B-49B9-42EB-BCBB-CCC531A2A3E5}" type="slidenum">
              <a:rPr lang="en-US" smtClean="0">
                <a:latin typeface="Arial" pitchFamily="34" charset="0"/>
              </a:rPr>
              <a:pPr/>
              <a:t>20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3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23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957737-2978-4347-88F8-FBBC6D1464C7}" type="slidenum">
              <a:rPr lang="en-US" smtClean="0">
                <a:latin typeface="Arial" pitchFamily="34" charset="0"/>
              </a:rPr>
              <a:pPr/>
              <a:t>21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Academic Honesty at PCC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dirty="0" smtClean="0"/>
              <a:t>See the </a:t>
            </a:r>
            <a:r>
              <a:rPr lang="en-US" i="1" dirty="0" smtClean="0"/>
              <a:t>Handbook of Student Rights and Responsibilities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i="1" dirty="0" smtClean="0">
                <a:hlinkClick r:id="rId3"/>
              </a:rPr>
              <a:t>(http://www.pcc.edu/about/policy/student-rights/student-rights.pdf)</a:t>
            </a:r>
            <a:endParaRPr lang="en-US" dirty="0" smtClean="0"/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dirty="0" smtClean="0"/>
              <a:t>See p. 9 on Academic Integrity Policy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Read the policy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Tell students about homework they will have on plagiarism</a:t>
            </a:r>
          </a:p>
        </p:txBody>
      </p:sp>
      <p:sp>
        <p:nvSpPr>
          <p:cNvPr id="324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880C9C-D68B-41CF-853E-CB986D5AF506}" type="slidenum">
              <a:rPr lang="en-US" smtClean="0">
                <a:latin typeface="Arial" pitchFamily="34" charset="0"/>
              </a:rPr>
              <a:pPr/>
              <a:t>22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Two Types</a:t>
            </a:r>
            <a:r>
              <a:rPr lang="en-US" baseline="0" dirty="0" smtClean="0"/>
              <a:t> of “Basic” Documentation: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Information documentation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endParaRPr lang="en-US" baseline="0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Formal documentation using MLA style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24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880C9C-D68B-41CF-853E-CB986D5AF506}" type="slidenum">
              <a:rPr lang="en-US" smtClean="0">
                <a:latin typeface="Arial" pitchFamily="34" charset="0"/>
              </a:rPr>
              <a:pPr/>
              <a:t>23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5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Informal </a:t>
            </a:r>
            <a:r>
              <a:rPr lang="en-US" baseline="0" dirty="0" smtClean="0"/>
              <a:t>Documentation Techniques: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 smtClean="0"/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Identify the source whose material you use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/>
          </a:p>
          <a:p>
            <a:pPr marL="228600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Document </a:t>
            </a:r>
            <a:r>
              <a:rPr lang="en-US" b="1" i="1" dirty="0" smtClean="0"/>
              <a:t>any</a:t>
            </a:r>
            <a:r>
              <a:rPr lang="en-US" dirty="0" smtClean="0"/>
              <a:t> borrowed original idea: 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Quoted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Paraphrased </a:t>
            </a:r>
          </a:p>
          <a:p>
            <a:pPr marL="1143000" lvl="2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written in your words but not shorter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Summarized</a:t>
            </a:r>
          </a:p>
          <a:p>
            <a:pPr marL="1143000" lvl="2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written in your words and shorter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25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46A161-23D2-47F9-B538-4CC8068B0DB1}" type="slidenum">
              <a:rPr lang="en-US" smtClean="0">
                <a:latin typeface="Arial" pitchFamily="34" charset="0"/>
              </a:rPr>
              <a:pPr/>
              <a:t>24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Formal</a:t>
            </a:r>
            <a:r>
              <a:rPr lang="en-US" baseline="0" dirty="0" smtClean="0"/>
              <a:t> </a:t>
            </a:r>
            <a:r>
              <a:rPr lang="en-US" dirty="0" smtClean="0"/>
              <a:t>MLA</a:t>
            </a:r>
            <a:r>
              <a:rPr lang="en-US" baseline="0" dirty="0" smtClean="0"/>
              <a:t> Guidelines: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Direct quote or borrowed idea:  give author’s last name and page number 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endParaRPr lang="en-US" baseline="0" dirty="0" smtClean="0"/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It has been said that “neat people are bums and clods at heart” (Britt 255).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Some believe that neat people are weak in character (Britt 255).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(cont’d)</a:t>
            </a:r>
          </a:p>
        </p:txBody>
      </p:sp>
      <p:sp>
        <p:nvSpPr>
          <p:cNvPr id="326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4318C7-A070-4D7E-965E-58B345653299}" type="slidenum">
              <a:rPr lang="en-US" smtClean="0">
                <a:latin typeface="Arial" pitchFamily="34" charset="0"/>
              </a:rPr>
              <a:pPr/>
              <a:t>25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Formal MLA</a:t>
            </a:r>
            <a:r>
              <a:rPr lang="en-US" baseline="0" dirty="0" smtClean="0"/>
              <a:t> Guidelines (cont’d)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endParaRPr lang="en-US" baseline="0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Author’s name used in introducing an idea or direct quote: page number only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rabicPeriod"/>
            </a:pPr>
            <a:endParaRPr lang="en-US" baseline="0" dirty="0" smtClean="0"/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Suzanne Britt says that “neat people are bums and clods at heart” (255).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aseline="0" dirty="0" smtClean="0"/>
              <a:t>Suzanne Britt believes that neat people are weak in character (255).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26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4318C7-A070-4D7E-965E-58B345653299}" type="slidenum">
              <a:rPr lang="en-US" smtClean="0">
                <a:latin typeface="Arial" pitchFamily="34" charset="0"/>
              </a:rPr>
              <a:pPr/>
              <a:t>26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Works Cited Page: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sz="1200" dirty="0" smtClean="0"/>
              <a:t>Every kind of published work  has its own rules of what’s included in the citation and the kind of punctuation used</a:t>
            </a:r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sz="1200" dirty="0" smtClean="0"/>
              <a:t>Basic elements:</a:t>
            </a:r>
          </a:p>
          <a:p>
            <a:pPr marL="685800" lvl="1" indent="-228600" eaLnBrk="1" hangingPunct="1">
              <a:buFont typeface="+mj-lt"/>
              <a:buAutoNum type="arabicPeriod"/>
            </a:pPr>
            <a:r>
              <a:rPr lang="en-US" sz="1200" dirty="0" smtClean="0"/>
              <a:t>Author’s name</a:t>
            </a:r>
          </a:p>
          <a:p>
            <a:pPr marL="685800" lvl="1" indent="-228600" eaLnBrk="1" hangingPunct="1">
              <a:buFont typeface="+mj-lt"/>
              <a:buAutoNum type="arabicPeriod"/>
            </a:pPr>
            <a:r>
              <a:rPr lang="en-US" sz="1200" dirty="0" smtClean="0"/>
              <a:t>Editor’s name, if applicable</a:t>
            </a:r>
          </a:p>
          <a:p>
            <a:pPr marL="685800" lvl="1" indent="-228600" eaLnBrk="1" hangingPunct="1">
              <a:buFont typeface="+mj-lt"/>
              <a:buAutoNum type="arabicPeriod"/>
            </a:pPr>
            <a:r>
              <a:rPr lang="en-US" sz="1200" dirty="0" smtClean="0"/>
              <a:t>Title (both chapter and book, if applicable)</a:t>
            </a:r>
          </a:p>
          <a:p>
            <a:pPr marL="685800" lvl="1" indent="-228600" eaLnBrk="1" hangingPunct="1">
              <a:buFont typeface="+mj-lt"/>
              <a:buAutoNum type="arabicPeriod"/>
            </a:pPr>
            <a:r>
              <a:rPr lang="en-US" sz="1200" dirty="0" smtClean="0"/>
              <a:t>Edition, publisher, date</a:t>
            </a:r>
          </a:p>
          <a:p>
            <a:pPr marL="685800" lvl="1" indent="-228600" eaLnBrk="1" hangingPunct="1">
              <a:buFont typeface="+mj-lt"/>
              <a:buAutoNum type="arabicPeriod"/>
            </a:pPr>
            <a:r>
              <a:rPr lang="en-US" sz="1200" dirty="0" smtClean="0"/>
              <a:t>Page number(s)</a:t>
            </a:r>
          </a:p>
          <a:p>
            <a:pPr eaLnBrk="1" hangingPunct="1">
              <a:buFontTx/>
              <a:buNone/>
            </a:pPr>
            <a:r>
              <a:rPr lang="en-US" sz="1050" dirty="0" smtClean="0"/>
              <a:t>	Burns, Tyson M.  “My First Real Fire.”  Sentences, Paragraphs and Beyond with Integrated Readings. 5</a:t>
            </a:r>
            <a:r>
              <a:rPr lang="en-US" sz="1050" baseline="30000" dirty="0" smtClean="0"/>
              <a:t>th</a:t>
            </a:r>
            <a:r>
              <a:rPr lang="en-US" sz="1050" dirty="0" smtClean="0"/>
              <a:t> ed.  Ed. Lee Brandon and Kelly Brandon.  Boston: Houghton Mifflin Company, 2008. 120-122.</a:t>
            </a:r>
            <a:endParaRPr lang="en-US" sz="1200" dirty="0" smtClean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26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4318C7-A070-4D7E-965E-58B345653299}" type="slidenum">
              <a:rPr lang="en-US" smtClean="0">
                <a:latin typeface="Arial" pitchFamily="34" charset="0"/>
              </a:rPr>
              <a:pPr/>
              <a:t>27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27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723306-4385-4A92-BF70-C7CEFA737001}" type="slidenum">
              <a:rPr lang="en-US" smtClean="0">
                <a:latin typeface="Arial" pitchFamily="34" charset="0"/>
              </a:rPr>
              <a:pPr/>
              <a:t>28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28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65E1DF-ADAA-4B0B-B728-F0F85932AEF0}" type="slidenum">
              <a:rPr lang="en-US" smtClean="0">
                <a:latin typeface="Arial" pitchFamily="34" charset="0"/>
              </a:rPr>
              <a:pPr/>
              <a:t>29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9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Learning How to Read Effectively in Order to Write: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Techniques include: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Reading effectively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Underlining or highlighting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Annotating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Outlining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Summarizing in your own words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Writing a reaction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Writing a two-part response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Summary</a:t>
            </a:r>
          </a:p>
          <a:p>
            <a:pPr marL="685800" lvl="1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Reaction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We will discuss each of these</a:t>
            </a:r>
            <a:r>
              <a:rPr lang="en-US" baseline="0" dirty="0" smtClean="0"/>
              <a:t> later.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09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37B937-74EA-4CFC-ADDD-5C1D98E4E8B5}" type="slidenum">
              <a:rPr lang="en-US" smtClean="0">
                <a:latin typeface="Arial" pitchFamily="34" charset="0"/>
              </a:rPr>
              <a:pPr/>
              <a:t>3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5-minute stretching break</a:t>
            </a:r>
          </a:p>
          <a:p>
            <a:endParaRPr lang="en-US" dirty="0" smtClean="0"/>
          </a:p>
          <a:p>
            <a:r>
              <a:rPr lang="en-US" dirty="0" smtClean="0"/>
              <a:t>Grammar assessment, 40 min. max</a:t>
            </a:r>
          </a:p>
          <a:p>
            <a:endParaRPr lang="en-US" dirty="0" smtClean="0"/>
          </a:p>
          <a:p>
            <a:r>
              <a:rPr lang="en-US" dirty="0" smtClean="0"/>
              <a:t>10-min</a:t>
            </a:r>
            <a:r>
              <a:rPr lang="en-US" baseline="0" dirty="0" smtClean="0"/>
              <a:t> break</a:t>
            </a:r>
          </a:p>
          <a:p>
            <a:endParaRPr lang="en-US" baseline="0" dirty="0" smtClean="0"/>
          </a:p>
          <a:p>
            <a:r>
              <a:rPr lang="en-US" baseline="0" dirty="0" smtClean="0"/>
              <a:t>Back by ________ NO EXCEPTIONS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6FCA85-3E72-4B35-9BA8-995E4709A55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6FCA85-3E72-4B35-9BA8-995E4709A55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(After break)</a:t>
            </a:r>
          </a:p>
          <a:p>
            <a:endParaRPr lang="en-US" dirty="0" smtClean="0"/>
          </a:p>
          <a:p>
            <a:r>
              <a:rPr lang="en-US" dirty="0" smtClean="0"/>
              <a:t>Review:</a:t>
            </a:r>
          </a:p>
          <a:p>
            <a:endParaRPr lang="en-US" dirty="0" smtClean="0"/>
          </a:p>
          <a:p>
            <a:r>
              <a:rPr lang="en-US" dirty="0" smtClean="0"/>
              <a:t>Techniques</a:t>
            </a:r>
            <a:r>
              <a:rPr lang="en-US" baseline="0" dirty="0" smtClean="0"/>
              <a:t> for Reading Effectively:</a:t>
            </a:r>
          </a:p>
          <a:p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Underlining/highlighting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Annotating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Outlining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6FCA85-3E72-4B35-9BA8-995E4709A55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Underlining/Highlighting</a:t>
            </a:r>
            <a:r>
              <a:rPr lang="en-US" baseline="0" dirty="0" smtClean="0"/>
              <a:t> h</a:t>
            </a:r>
            <a:r>
              <a:rPr lang="en-US" dirty="0" smtClean="0"/>
              <a:t>elps with </a:t>
            </a:r>
            <a:r>
              <a:rPr lang="en-US" b="1" dirty="0" smtClean="0"/>
              <a:t>concentration &amp; focus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Four rules of underlining: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 smtClean="0"/>
          </a:p>
          <a:p>
            <a:pPr marL="685800" lvl="1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chemeClr val="accent1"/>
                </a:solidFill>
              </a:rPr>
              <a:t>main</a:t>
            </a:r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idea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(topic sentence) in paragraphs</a:t>
            </a:r>
          </a:p>
          <a:p>
            <a:pPr marL="685800" lvl="1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/>
          </a:p>
          <a:p>
            <a:pPr marL="685800" lvl="1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chemeClr val="accent1"/>
                </a:solidFill>
              </a:rPr>
              <a:t>support</a:t>
            </a:r>
            <a:r>
              <a:rPr lang="en-US" dirty="0" smtClean="0"/>
              <a:t> for those main ideas</a:t>
            </a:r>
          </a:p>
          <a:p>
            <a:pPr marL="685800" lvl="1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/>
          </a:p>
          <a:p>
            <a:pPr marL="685800" lvl="1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chemeClr val="accent1"/>
                </a:solidFill>
              </a:rPr>
              <a:t>answers</a:t>
            </a:r>
            <a:r>
              <a:rPr lang="en-US" dirty="0" smtClean="0"/>
              <a:t> to your questions</a:t>
            </a:r>
          </a:p>
          <a:p>
            <a:pPr marL="685800" lvl="1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/>
          </a:p>
          <a:p>
            <a:pPr marL="685800" lvl="1" indent="-2286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Only the </a:t>
            </a:r>
            <a:r>
              <a:rPr lang="en-US" b="1" dirty="0" smtClean="0">
                <a:solidFill>
                  <a:schemeClr val="accent1"/>
                </a:solidFill>
              </a:rPr>
              <a:t>key words</a:t>
            </a:r>
            <a:endParaRPr lang="en-US" dirty="0" smtClean="0">
              <a:solidFill>
                <a:schemeClr val="accent1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 smtClean="0">
              <a:solidFill>
                <a:schemeClr val="accent1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*See Youth and</a:t>
            </a:r>
            <a:r>
              <a:rPr lang="en-US" baseline="0" dirty="0" smtClean="0">
                <a:solidFill>
                  <a:schemeClr val="accent1"/>
                </a:solidFill>
              </a:rPr>
              <a:t> the Counterculture for example (p. 11 of text), focusing on the 4 rules</a:t>
            </a:r>
            <a:endParaRPr lang="en-US" dirty="0" smtClean="0"/>
          </a:p>
        </p:txBody>
      </p:sp>
      <p:sp>
        <p:nvSpPr>
          <p:cNvPr id="310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182C57-F82A-419F-B448-E71E44AF98FF}" type="slidenum">
              <a:rPr lang="en-US" smtClean="0">
                <a:latin typeface="Arial" pitchFamily="34" charset="0"/>
              </a:rPr>
              <a:pPr/>
              <a:t>7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to “Skim and Scan”</a:t>
            </a:r>
          </a:p>
          <a:p>
            <a:endParaRPr lang="en-US" dirty="0" smtClean="0"/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It’s often not possible to read everything word for word.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Need to find an efficient way to deal with tons of reading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Begin by acknowledging what you already know about</a:t>
            </a:r>
            <a:r>
              <a:rPr lang="en-US" baseline="0" dirty="0" smtClean="0"/>
              <a:t> the topic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For example, you may already know a bit about underlining, but not much about annotating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What do you need to/want to know?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Look at assignments, class syllabus, etc., to help determine what’s important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Consider what you actually do want to know; if you are interested in it, you’re more likely to remember it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Now, approach the reading smartly, focusing on key features:</a:t>
            </a:r>
          </a:p>
          <a:p>
            <a:pPr marL="228600" indent="-228600">
              <a:buFont typeface="+mj-lt"/>
              <a:buAutoNum type="arabicPeriod"/>
            </a:pPr>
            <a:endParaRPr lang="en-US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Titles and subtitles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Section introductory paragraphs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Bulleted and numbered portions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Highlighted or boxed material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="0" dirty="0" smtClean="0">
                <a:solidFill>
                  <a:schemeClr val="accent1"/>
                </a:solidFill>
              </a:rPr>
              <a:t>Illustrations, graphics, charts</a:t>
            </a:r>
            <a:endParaRPr lang="en-US" b="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Chapter/section summaries</a:t>
            </a:r>
          </a:p>
          <a:p>
            <a:endParaRPr lang="en-US" dirty="0" smtClean="0"/>
          </a:p>
          <a:p>
            <a:r>
              <a:rPr lang="en-US" dirty="0" smtClean="0"/>
              <a:t>Practice these by thumbing</a:t>
            </a:r>
            <a:r>
              <a:rPr lang="en-US" baseline="0" dirty="0" smtClean="0"/>
              <a:t> through Ch. 1 as a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6FCA85-3E72-4B35-9BA8-995E4709A55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1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Annotating:  Writing Notes in the Margins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marL="228600" indent="-2286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Related to underlining</a:t>
            </a:r>
          </a:p>
          <a:p>
            <a:pPr marL="228600" indent="-228600" eaLnBrk="1" hangingPunct="1"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/>
          </a:p>
          <a:p>
            <a:pPr marL="228600" indent="-2286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Often appears along with underlining</a:t>
            </a:r>
          </a:p>
          <a:p>
            <a:pPr marL="228600" indent="-228600" eaLnBrk="1" hangingPunct="1"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/>
          </a:p>
          <a:p>
            <a:pPr marL="228600" indent="-2286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Represents intense involvement</a:t>
            </a:r>
          </a:p>
          <a:p>
            <a:pPr marL="685800" lvl="1" indent="-2286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turns a </a:t>
            </a:r>
            <a:r>
              <a:rPr lang="en-US" b="1" dirty="0" smtClean="0"/>
              <a:t>reader</a:t>
            </a:r>
            <a:r>
              <a:rPr lang="en-US" dirty="0" smtClean="0"/>
              <a:t> into a </a:t>
            </a:r>
            <a:r>
              <a:rPr lang="en-US" b="1" dirty="0" smtClean="0"/>
              <a:t>writer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1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9AB486-48EC-4E24-9229-D302E936CA9C}" type="slidenum">
              <a:rPr lang="en-US" smtClean="0">
                <a:latin typeface="Arial" pitchFamily="34" charset="0"/>
              </a:rPr>
              <a:pPr/>
              <a:t>9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C3A0F-AF19-4A6E-89BA-BE5B0FF42D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B5DD9-BAD1-4BED-9322-97362C034B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C981D-2A92-4EEB-B82B-7F2FAA98D9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DEE5-954C-42BD-B56C-F4BF9A8EA21F}" type="datetimeFigureOut">
              <a:rPr lang="en-US" smtClean="0"/>
              <a:pPr/>
              <a:t>10/2/2008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DDD3-FF86-44C8-8F58-C462F98FE3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DEE5-954C-42BD-B56C-F4BF9A8EA21F}" type="datetimeFigureOut">
              <a:rPr lang="en-US" smtClean="0"/>
              <a:pPr/>
              <a:t>10/2/2008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DDD3-FF86-44C8-8F58-C462F98FE3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DEE5-954C-42BD-B56C-F4BF9A8EA21F}" type="datetimeFigureOut">
              <a:rPr lang="en-US" smtClean="0"/>
              <a:pPr/>
              <a:t>10/2/2008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DDD3-FF86-44C8-8F58-C462F98FE3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DEE5-954C-42BD-B56C-F4BF9A8EA21F}" type="datetimeFigureOut">
              <a:rPr lang="en-US" smtClean="0"/>
              <a:pPr/>
              <a:t>10/2/2008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DDD3-FF86-44C8-8F58-C462F98FE3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DEE5-954C-42BD-B56C-F4BF9A8EA21F}" type="datetimeFigureOut">
              <a:rPr lang="en-US" smtClean="0"/>
              <a:pPr/>
              <a:t>10/2/2008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DDD3-FF86-44C8-8F58-C462F98FE3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DEE5-954C-42BD-B56C-F4BF9A8EA21F}" type="datetimeFigureOut">
              <a:rPr lang="en-US" smtClean="0"/>
              <a:pPr/>
              <a:t>10/2/2008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DDD3-FF86-44C8-8F58-C462F98FE3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DEE5-954C-42BD-B56C-F4BF9A8EA21F}" type="datetimeFigureOut">
              <a:rPr lang="en-US" smtClean="0"/>
              <a:pPr/>
              <a:t>10/2/2008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DDD3-FF86-44C8-8F58-C462F98FE3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DEE5-954C-42BD-B56C-F4BF9A8EA21F}" type="datetimeFigureOut">
              <a:rPr lang="en-US" smtClean="0"/>
              <a:pPr/>
              <a:t>10/2/2008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DDD3-FF86-44C8-8F58-C462F98FE3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8F7BF-3150-4D24-96D8-515BFF3D6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DEE5-954C-42BD-B56C-F4BF9A8EA21F}" type="datetimeFigureOut">
              <a:rPr lang="en-US" smtClean="0"/>
              <a:pPr/>
              <a:t>10/2/2008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DDD3-FF86-44C8-8F58-C462F98FE3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DEE5-954C-42BD-B56C-F4BF9A8EA21F}" type="datetimeFigureOut">
              <a:rPr lang="en-US" smtClean="0"/>
              <a:pPr/>
              <a:t>10/2/2008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DDD3-FF86-44C8-8F58-C462F98FE3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DEE5-954C-42BD-B56C-F4BF9A8EA21F}" type="datetimeFigureOut">
              <a:rPr lang="en-US" smtClean="0"/>
              <a:pPr/>
              <a:t>10/2/2008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DDD3-FF86-44C8-8F58-C462F98FE3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295400"/>
            <a:ext cx="6226630" cy="1988456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352800"/>
            <a:ext cx="6212115" cy="217714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u="sng">
                <a:solidFill>
                  <a:schemeClr val="tx1"/>
                </a:solidFill>
                <a:latin typeface="Comic Sans M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1DA799A-2A44-41D6-B433-1715BD8D40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438400"/>
            <a:ext cx="7086600" cy="731838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29375"/>
            <a:ext cx="2133600" cy="323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500" baseline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Writing 90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29375"/>
            <a:ext cx="2895600" cy="323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500" baseline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Martha J. Bianco, Ph.D.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29375"/>
            <a:ext cx="2133600" cy="323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fld id="{8D2B5036-7721-407F-AE60-0B881C9531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7086600" cy="731838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133600"/>
            <a:ext cx="5715000" cy="3429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29375"/>
            <a:ext cx="2133600" cy="323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Writing 90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29375"/>
            <a:ext cx="2895600" cy="323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Martha J. Bianco. Ph.D.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29375"/>
            <a:ext cx="2133600" cy="323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fld id="{CE9D6317-42C7-4B51-A621-B53731CF98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38200"/>
            <a:ext cx="7086600" cy="731838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752600"/>
            <a:ext cx="2971800" cy="3200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52600"/>
            <a:ext cx="2895600" cy="32003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9375"/>
            <a:ext cx="2133600" cy="323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Writing 90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29375"/>
            <a:ext cx="2895600" cy="323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Martha J. Bianco, Ph.D.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29375"/>
            <a:ext cx="2133600" cy="3238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fld id="{B669B856-7FD2-424D-962C-84CB1B624B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/>
          <p:cNvSpPr>
            <a:spLocks noChangeShapeType="1"/>
          </p:cNvSpPr>
          <p:nvPr userDrawn="1"/>
        </p:nvSpPr>
        <p:spPr bwMode="auto">
          <a:xfrm>
            <a:off x="0" y="18288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5" name="Line 4"/>
          <p:cNvSpPr>
            <a:spLocks noChangeShapeType="1"/>
          </p:cNvSpPr>
          <p:nvPr userDrawn="1"/>
        </p:nvSpPr>
        <p:spPr bwMode="auto">
          <a:xfrm>
            <a:off x="0" y="21336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0" y="24384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0" y="27432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Line 7"/>
          <p:cNvSpPr>
            <a:spLocks noChangeShapeType="1"/>
          </p:cNvSpPr>
          <p:nvPr userDrawn="1"/>
        </p:nvSpPr>
        <p:spPr bwMode="auto">
          <a:xfrm>
            <a:off x="0" y="30480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0" y="33528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0" y="36576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0" y="42672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Line 12"/>
          <p:cNvSpPr>
            <a:spLocks noChangeShapeType="1"/>
          </p:cNvSpPr>
          <p:nvPr userDrawn="1"/>
        </p:nvSpPr>
        <p:spPr bwMode="auto">
          <a:xfrm>
            <a:off x="0" y="45720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4" name="Line 13"/>
          <p:cNvSpPr>
            <a:spLocks noChangeShapeType="1"/>
          </p:cNvSpPr>
          <p:nvPr userDrawn="1"/>
        </p:nvSpPr>
        <p:spPr bwMode="auto">
          <a:xfrm>
            <a:off x="0" y="48768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 userDrawn="1"/>
        </p:nvSpPr>
        <p:spPr bwMode="auto">
          <a:xfrm>
            <a:off x="0" y="51816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Line 15"/>
          <p:cNvSpPr>
            <a:spLocks noChangeShapeType="1"/>
          </p:cNvSpPr>
          <p:nvPr userDrawn="1"/>
        </p:nvSpPr>
        <p:spPr bwMode="auto">
          <a:xfrm>
            <a:off x="0" y="54864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7" name="Line 16"/>
          <p:cNvSpPr>
            <a:spLocks noChangeShapeType="1"/>
          </p:cNvSpPr>
          <p:nvPr userDrawn="1"/>
        </p:nvSpPr>
        <p:spPr bwMode="auto">
          <a:xfrm>
            <a:off x="0" y="57912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8" name="Line 17"/>
          <p:cNvSpPr>
            <a:spLocks noChangeShapeType="1"/>
          </p:cNvSpPr>
          <p:nvPr userDrawn="1"/>
        </p:nvSpPr>
        <p:spPr bwMode="auto">
          <a:xfrm>
            <a:off x="0" y="60960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9" name="Line 18"/>
          <p:cNvSpPr>
            <a:spLocks noChangeShapeType="1"/>
          </p:cNvSpPr>
          <p:nvPr userDrawn="1"/>
        </p:nvSpPr>
        <p:spPr bwMode="auto">
          <a:xfrm>
            <a:off x="0" y="64008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0" name="Line 19"/>
          <p:cNvSpPr>
            <a:spLocks noChangeShapeType="1"/>
          </p:cNvSpPr>
          <p:nvPr userDrawn="1"/>
        </p:nvSpPr>
        <p:spPr bwMode="auto">
          <a:xfrm>
            <a:off x="0" y="6705600"/>
            <a:ext cx="9144000" cy="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1" name="Oval 20"/>
          <p:cNvSpPr>
            <a:spLocks noChangeArrowheads="1"/>
          </p:cNvSpPr>
          <p:nvPr userDrawn="1"/>
        </p:nvSpPr>
        <p:spPr bwMode="auto">
          <a:xfrm rot="10800000">
            <a:off x="228600" y="32766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40161" dir="9693903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 userDrawn="1"/>
        </p:nvSpPr>
        <p:spPr bwMode="auto">
          <a:xfrm rot="10800000">
            <a:off x="228600" y="7620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40161" dir="9693903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3" name="Oval 22"/>
          <p:cNvSpPr>
            <a:spLocks noChangeArrowheads="1"/>
          </p:cNvSpPr>
          <p:nvPr userDrawn="1"/>
        </p:nvSpPr>
        <p:spPr bwMode="auto">
          <a:xfrm rot="10800000">
            <a:off x="228600" y="57912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40161" dir="9693903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4" name="Line 23"/>
          <p:cNvSpPr>
            <a:spLocks noChangeShapeType="1"/>
          </p:cNvSpPr>
          <p:nvPr userDrawn="1"/>
        </p:nvSpPr>
        <p:spPr bwMode="auto">
          <a:xfrm>
            <a:off x="685800" y="0"/>
            <a:ext cx="0" cy="6858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5" name="Line 24"/>
          <p:cNvSpPr>
            <a:spLocks noChangeShapeType="1"/>
          </p:cNvSpPr>
          <p:nvPr userDrawn="1"/>
        </p:nvSpPr>
        <p:spPr bwMode="auto">
          <a:xfrm>
            <a:off x="8458200" y="0"/>
            <a:ext cx="0" cy="6858000"/>
          </a:xfrm>
          <a:prstGeom prst="line">
            <a:avLst/>
          </a:prstGeom>
          <a:noFill/>
          <a:ln w="9525">
            <a:solidFill>
              <a:srgbClr val="FF99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8697" name="Rectangle 2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86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25407"/>
            <a:ext cx="7620000" cy="1508392"/>
          </a:xfrm>
        </p:spPr>
        <p:txBody>
          <a:bodyPr/>
          <a:lstStyle>
            <a:lvl1pPr marL="0" indent="0" algn="ctr">
              <a:buFontTx/>
              <a:buNone/>
              <a:defRPr sz="5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6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Writing 90</a:t>
            </a:r>
          </a:p>
        </p:txBody>
      </p:sp>
      <p:sp>
        <p:nvSpPr>
          <p:cNvPr id="27" name="Rectangle 2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Dr. Martha J. Bianco</a:t>
            </a:r>
          </a:p>
        </p:txBody>
      </p:sp>
      <p:sp>
        <p:nvSpPr>
          <p:cNvPr id="28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0E329-1397-4809-A287-3B1714C7D9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Writing 90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Dr. Martha J. Bianco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76A7-63B2-4B76-9BC6-D29498A9D4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A8F52-5497-400D-9160-57E4AA5224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2148290"/>
            <a:ext cx="3720947" cy="3933021"/>
          </a:xfrm>
        </p:spPr>
        <p:txBody>
          <a:bodyPr/>
          <a:lstStyle>
            <a:lvl1pPr>
              <a:spcAft>
                <a:spcPts val="100"/>
              </a:spcAft>
              <a:defRPr sz="2800"/>
            </a:lvl1pPr>
            <a:lvl2pPr>
              <a:spcBef>
                <a:spcPts val="2400"/>
              </a:spcBef>
              <a:spcAft>
                <a:spcPts val="600"/>
              </a:spcAft>
              <a:defRPr sz="2400"/>
            </a:lvl2pPr>
            <a:lvl3pPr>
              <a:spcAft>
                <a:spcPts val="800"/>
              </a:spcAft>
              <a:defRPr sz="2000"/>
            </a:lvl3pPr>
            <a:lvl4pPr>
              <a:spcBef>
                <a:spcPts val="0"/>
              </a:spcBef>
              <a:spcAft>
                <a:spcPts val="800"/>
              </a:spcAft>
              <a:defRPr sz="1800"/>
            </a:lvl4pPr>
            <a:lvl5pPr>
              <a:spcBef>
                <a:spcPts val="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495800" y="2133600"/>
            <a:ext cx="3720947" cy="3933021"/>
          </a:xfrm>
        </p:spPr>
        <p:txBody>
          <a:bodyPr/>
          <a:lstStyle>
            <a:lvl1pPr>
              <a:spcAft>
                <a:spcPts val="100"/>
              </a:spcAft>
              <a:defRPr sz="2800"/>
            </a:lvl1pPr>
            <a:lvl2pPr>
              <a:spcBef>
                <a:spcPts val="2400"/>
              </a:spcBef>
              <a:spcAft>
                <a:spcPts val="600"/>
              </a:spcAft>
              <a:defRPr sz="2400"/>
            </a:lvl2pPr>
            <a:lvl3pPr>
              <a:spcAft>
                <a:spcPts val="800"/>
              </a:spcAft>
              <a:defRPr sz="2000"/>
            </a:lvl3pPr>
            <a:lvl4pPr>
              <a:spcBef>
                <a:spcPts val="0"/>
              </a:spcBef>
              <a:spcAft>
                <a:spcPts val="800"/>
              </a:spcAft>
              <a:defRPr sz="1800"/>
            </a:lvl4pPr>
            <a:lvl5pPr>
              <a:spcBef>
                <a:spcPts val="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Writing 90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Dr. Martha J. Bianco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39EE2-3DEA-44D6-B398-D571BE7F4D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046" y="132202"/>
            <a:ext cx="7777908" cy="96948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046" y="1311007"/>
            <a:ext cx="3723701" cy="683046"/>
          </a:xfrm>
        </p:spPr>
        <p:txBody>
          <a:bodyPr anchor="b"/>
          <a:lstStyle>
            <a:lvl1pPr marL="0" indent="0" algn="ctr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735464" y="1309169"/>
            <a:ext cx="3723701" cy="683046"/>
          </a:xfrm>
        </p:spPr>
        <p:txBody>
          <a:bodyPr anchor="b"/>
          <a:lstStyle>
            <a:lvl1pPr marL="0" indent="0" algn="ctr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685799" y="2148290"/>
            <a:ext cx="3720947" cy="3933021"/>
          </a:xfrm>
        </p:spPr>
        <p:txBody>
          <a:bodyPr/>
          <a:lstStyle>
            <a:lvl1pPr>
              <a:spcAft>
                <a:spcPts val="100"/>
              </a:spcAft>
              <a:defRPr sz="2800"/>
            </a:lvl1pPr>
            <a:lvl2pPr>
              <a:spcBef>
                <a:spcPts val="2400"/>
              </a:spcBef>
              <a:spcAft>
                <a:spcPts val="600"/>
              </a:spcAft>
              <a:defRPr sz="2400"/>
            </a:lvl2pPr>
            <a:lvl3pPr>
              <a:spcAft>
                <a:spcPts val="800"/>
              </a:spcAft>
              <a:defRPr sz="2000"/>
            </a:lvl3pPr>
            <a:lvl4pPr>
              <a:spcBef>
                <a:spcPts val="0"/>
              </a:spcBef>
              <a:spcAft>
                <a:spcPts val="800"/>
              </a:spcAft>
              <a:defRPr sz="1800"/>
            </a:lvl4pPr>
            <a:lvl5pPr>
              <a:spcBef>
                <a:spcPts val="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7"/>
          </p:nvPr>
        </p:nvSpPr>
        <p:spPr>
          <a:xfrm>
            <a:off x="4800600" y="2133600"/>
            <a:ext cx="3720947" cy="3933021"/>
          </a:xfrm>
        </p:spPr>
        <p:txBody>
          <a:bodyPr/>
          <a:lstStyle>
            <a:lvl1pPr>
              <a:spcAft>
                <a:spcPts val="100"/>
              </a:spcAft>
              <a:defRPr sz="2800"/>
            </a:lvl1pPr>
            <a:lvl2pPr>
              <a:spcBef>
                <a:spcPts val="2400"/>
              </a:spcBef>
              <a:spcAft>
                <a:spcPts val="600"/>
              </a:spcAft>
              <a:defRPr sz="2400"/>
            </a:lvl2pPr>
            <a:lvl3pPr>
              <a:spcAft>
                <a:spcPts val="800"/>
              </a:spcAft>
              <a:defRPr sz="2000"/>
            </a:lvl3pPr>
            <a:lvl4pPr>
              <a:spcBef>
                <a:spcPts val="0"/>
              </a:spcBef>
              <a:spcAft>
                <a:spcPts val="800"/>
              </a:spcAft>
              <a:defRPr sz="1800"/>
            </a:lvl4pPr>
            <a:lvl5pPr>
              <a:spcBef>
                <a:spcPts val="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Writing 90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Dr. Martha J. Bianco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C812F-0C2E-407A-9CD3-F849BB5FF0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C563B-D3CE-42FC-B034-CD22ED8AD4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/>
          </p:cNvSpPr>
          <p:nvPr userDrawn="1"/>
        </p:nvSpPr>
        <p:spPr bwMode="auto">
          <a:xfrm>
            <a:off x="762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sz="1400" dirty="0" smtClean="0">
                <a:latin typeface="Arial" charset="0"/>
              </a:rPr>
              <a:t>Writing 90</a:t>
            </a:r>
            <a:endParaRPr lang="en-US" sz="1400" dirty="0">
              <a:latin typeface="Arial" charset="0"/>
            </a:endParaRP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sz="1400" dirty="0" smtClean="0">
                <a:latin typeface="Arial" charset="0"/>
              </a:rPr>
              <a:t>Dr. Martha J. Bianco</a:t>
            </a:r>
            <a:endParaRPr lang="en-US" sz="1400" dirty="0">
              <a:latin typeface="Arial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fld id="{BCA21625-3E6E-408E-836A-C6621093CCF8}" type="slidenum">
              <a:rPr lang="en-US" sz="1400" smtClean="0">
                <a:latin typeface="Arial" charset="0"/>
              </a:rPr>
              <a:pPr algn="ctr">
                <a:defRPr/>
              </a:pPr>
              <a:t>‹#›</a:t>
            </a:fld>
            <a:endParaRPr lang="en-US" sz="1400" dirty="0">
              <a:latin typeface="Arial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50704"/>
            <a:ext cx="7772400" cy="182604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2507673"/>
            <a:ext cx="7772400" cy="38155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r>
              <a:rPr lang="en-US" dirty="0" smtClean="0"/>
              <a:t>Writing 90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r>
              <a:rPr lang="en-US" dirty="0" smtClean="0"/>
              <a:t>Dr. Martha J. Bianco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20E329-1397-4809-A287-3B1714C7D9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3" name="Line 23"/>
          <p:cNvSpPr>
            <a:spLocks noChangeShapeType="1"/>
          </p:cNvSpPr>
          <p:nvPr userDrawn="1"/>
        </p:nvSpPr>
        <p:spPr bwMode="auto">
          <a:xfrm>
            <a:off x="685800" y="0"/>
            <a:ext cx="0" cy="6858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34" name="Line 24"/>
          <p:cNvSpPr>
            <a:spLocks noChangeShapeType="1"/>
          </p:cNvSpPr>
          <p:nvPr userDrawn="1"/>
        </p:nvSpPr>
        <p:spPr bwMode="auto">
          <a:xfrm>
            <a:off x="8458200" y="0"/>
            <a:ext cx="0" cy="6858000"/>
          </a:xfrm>
          <a:prstGeom prst="line">
            <a:avLst/>
          </a:prstGeom>
          <a:noFill/>
          <a:ln w="9525">
            <a:solidFill>
              <a:srgbClr val="FF99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Writing 90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Dr. Martha J. Bianco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0976A7-63B2-4B76-9BC6-D29498A9D4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Writing 90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Dr. Martha J. Bianco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F8622B33-DCA5-4277-999E-B337502D1E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Writing 90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Dr. Martha J. Bianco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4DF39EE2-3DEA-44D6-B398-D571BE7F4D0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37CC2-4092-4C2F-8E6F-D1DD7DDA73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Writing 90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Dr. Martha J. Bianco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86C812F-0C2E-407A-9CD3-F849BB5FF0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C563B-D3CE-42FC-B034-CD22ED8AD4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Writing 90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Dr. Martha J. Bianco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F8622B33-DCA5-4277-999E-B337502D1E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 smtClean="0"/>
              <a:t>Writing 90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 smtClean="0"/>
              <a:t>Dr. Martha J. Bianco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F8622B33-DCA5-4277-999E-B337502D1E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 smtClean="0"/>
              <a:t>Writing 90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 smtClean="0"/>
              <a:t>Dr. Martha J. Bianco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F8622B33-DCA5-4277-999E-B337502D1E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Writing 90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Martha J. Bianco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622B33-DCA5-4277-999E-B337502D1E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Writing 90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Martha J. Bianco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622B33-DCA5-4277-999E-B337502D1E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AC4AA-33D4-41D0-B13D-1FA634C4B0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B424A-469B-4989-B8D1-8C4A1D6B96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E3558-3E17-469D-8D5B-CF34C4E728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75CC7-2B94-4122-A0F8-33C1CC8C45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D344-1CBB-45CB-9EEB-8BA14AAB74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35F5AD81-5693-4548-BB18-23500893B5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DDEE5-954C-42BD-B56C-F4BF9A8EA21F}" type="datetimeFigureOut">
              <a:rPr lang="en-US" smtClean="0"/>
              <a:pPr/>
              <a:t>10/2/2008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CDDD3-FF86-44C8-8F58-C462F98FE3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39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0"/>
            <a:ext cx="871538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1828800" y="914400"/>
            <a:ext cx="6240463" cy="4252913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6" r:id="rId2"/>
    <p:sldLayoutId id="2147483777" r:id="rId3"/>
    <p:sldLayoutId id="2147483778" r:id="rId4"/>
    <p:sldLayoutId id="2147483779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3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5" name="Line 3"/>
            <p:cNvSpPr>
              <a:spLocks noChangeShapeType="1"/>
            </p:cNvSpPr>
            <p:nvPr/>
          </p:nvSpPr>
          <p:spPr bwMode="auto">
            <a:xfrm>
              <a:off x="0" y="18288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36" name="Line 4"/>
            <p:cNvSpPr>
              <a:spLocks noChangeShapeType="1"/>
            </p:cNvSpPr>
            <p:nvPr/>
          </p:nvSpPr>
          <p:spPr bwMode="auto">
            <a:xfrm>
              <a:off x="0" y="21336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37" name="Line 5"/>
            <p:cNvSpPr>
              <a:spLocks noChangeShapeType="1"/>
            </p:cNvSpPr>
            <p:nvPr/>
          </p:nvSpPr>
          <p:spPr bwMode="auto">
            <a:xfrm>
              <a:off x="0" y="24384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38" name="Line 6"/>
            <p:cNvSpPr>
              <a:spLocks noChangeShapeType="1"/>
            </p:cNvSpPr>
            <p:nvPr/>
          </p:nvSpPr>
          <p:spPr bwMode="auto">
            <a:xfrm>
              <a:off x="0" y="27432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39" name="Line 7"/>
            <p:cNvSpPr>
              <a:spLocks noChangeShapeType="1"/>
            </p:cNvSpPr>
            <p:nvPr/>
          </p:nvSpPr>
          <p:spPr bwMode="auto">
            <a:xfrm>
              <a:off x="0" y="30480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0" name="Line 8"/>
            <p:cNvSpPr>
              <a:spLocks noChangeShapeType="1"/>
            </p:cNvSpPr>
            <p:nvPr/>
          </p:nvSpPr>
          <p:spPr bwMode="auto">
            <a:xfrm>
              <a:off x="0" y="33528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1" name="Line 9"/>
            <p:cNvSpPr>
              <a:spLocks noChangeShapeType="1"/>
            </p:cNvSpPr>
            <p:nvPr/>
          </p:nvSpPr>
          <p:spPr bwMode="auto">
            <a:xfrm>
              <a:off x="0" y="36576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2" name="Line 10"/>
            <p:cNvSpPr>
              <a:spLocks noChangeShapeType="1"/>
            </p:cNvSpPr>
            <p:nvPr/>
          </p:nvSpPr>
          <p:spPr bwMode="auto">
            <a:xfrm>
              <a:off x="0" y="39624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3" name="Line 11"/>
            <p:cNvSpPr>
              <a:spLocks noChangeShapeType="1"/>
            </p:cNvSpPr>
            <p:nvPr/>
          </p:nvSpPr>
          <p:spPr bwMode="auto">
            <a:xfrm>
              <a:off x="0" y="42672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4" name="Line 12"/>
            <p:cNvSpPr>
              <a:spLocks noChangeShapeType="1"/>
            </p:cNvSpPr>
            <p:nvPr/>
          </p:nvSpPr>
          <p:spPr bwMode="auto">
            <a:xfrm>
              <a:off x="0" y="45720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5" name="Line 13"/>
            <p:cNvSpPr>
              <a:spLocks noChangeShapeType="1"/>
            </p:cNvSpPr>
            <p:nvPr/>
          </p:nvSpPr>
          <p:spPr bwMode="auto">
            <a:xfrm>
              <a:off x="0" y="48768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6" name="Line 14"/>
            <p:cNvSpPr>
              <a:spLocks noChangeShapeType="1"/>
            </p:cNvSpPr>
            <p:nvPr/>
          </p:nvSpPr>
          <p:spPr bwMode="auto">
            <a:xfrm>
              <a:off x="0" y="51816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7" name="Line 15"/>
            <p:cNvSpPr>
              <a:spLocks noChangeShapeType="1"/>
            </p:cNvSpPr>
            <p:nvPr/>
          </p:nvSpPr>
          <p:spPr bwMode="auto">
            <a:xfrm>
              <a:off x="0" y="54864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8" name="Line 16"/>
            <p:cNvSpPr>
              <a:spLocks noChangeShapeType="1"/>
            </p:cNvSpPr>
            <p:nvPr/>
          </p:nvSpPr>
          <p:spPr bwMode="auto">
            <a:xfrm>
              <a:off x="0" y="57912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>
              <a:off x="0" y="60960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50" name="Line 18"/>
            <p:cNvSpPr>
              <a:spLocks noChangeShapeType="1"/>
            </p:cNvSpPr>
            <p:nvPr/>
          </p:nvSpPr>
          <p:spPr bwMode="auto">
            <a:xfrm>
              <a:off x="0" y="64008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51" name="Line 19"/>
            <p:cNvSpPr>
              <a:spLocks noChangeShapeType="1"/>
            </p:cNvSpPr>
            <p:nvPr/>
          </p:nvSpPr>
          <p:spPr bwMode="auto">
            <a:xfrm>
              <a:off x="0" y="67056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52" name="Oval 51"/>
            <p:cNvSpPr>
              <a:spLocks noChangeArrowheads="1"/>
            </p:cNvSpPr>
            <p:nvPr/>
          </p:nvSpPr>
          <p:spPr bwMode="auto">
            <a:xfrm rot="10800000">
              <a:off x="228600" y="3276600"/>
              <a:ext cx="304800" cy="3048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9693903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53" name="Oval 52"/>
            <p:cNvSpPr>
              <a:spLocks noChangeArrowheads="1"/>
            </p:cNvSpPr>
            <p:nvPr/>
          </p:nvSpPr>
          <p:spPr bwMode="auto">
            <a:xfrm rot="10800000">
              <a:off x="228600" y="762000"/>
              <a:ext cx="304800" cy="3048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9693903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54" name="Oval 53"/>
            <p:cNvSpPr>
              <a:spLocks noChangeArrowheads="1"/>
            </p:cNvSpPr>
            <p:nvPr/>
          </p:nvSpPr>
          <p:spPr bwMode="auto">
            <a:xfrm rot="10800000">
              <a:off x="228600" y="5791200"/>
              <a:ext cx="304800" cy="3048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9693903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55" name="Line 23"/>
            <p:cNvSpPr>
              <a:spLocks noChangeShapeType="1"/>
            </p:cNvSpPr>
            <p:nvPr/>
          </p:nvSpPr>
          <p:spPr bwMode="auto">
            <a:xfrm>
              <a:off x="685800" y="0"/>
              <a:ext cx="0" cy="6858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56" name="Line 24"/>
            <p:cNvSpPr>
              <a:spLocks noChangeShapeType="1"/>
            </p:cNvSpPr>
            <p:nvPr/>
          </p:nvSpPr>
          <p:spPr bwMode="auto">
            <a:xfrm>
              <a:off x="8458200" y="0"/>
              <a:ext cx="0" cy="6858000"/>
            </a:xfrm>
            <a:prstGeom prst="line">
              <a:avLst/>
            </a:prstGeom>
            <a:noFill/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</p:grp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98438"/>
            <a:ext cx="7772400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25675"/>
            <a:ext cx="7772400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Writing 90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Dr. Martha J. Bianco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fld id="{F8622B33-DCA5-4277-999E-B337502D1E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2" r:id="rId2"/>
    <p:sldLayoutId id="2147483773" r:id="rId3"/>
    <p:sldLayoutId id="2147483774" r:id="rId4"/>
    <p:sldLayoutId id="2147483781" r:id="rId5"/>
    <p:sldLayoutId id="2147483782" r:id="rId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rial Black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oudy Stout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oudy Stout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oudy Stout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oudy Stout" pitchFamily="18" charset="0"/>
        </a:defRPr>
      </a:lvl9pPr>
    </p:titleStyle>
    <p:bodyStyle>
      <a:lvl1pPr marL="342900" indent="-342900" algn="l" rtl="0" eaLnBrk="0" fontAlgn="base" hangingPunct="0">
        <a:lnSpc>
          <a:spcPct val="75000"/>
        </a:lnSpc>
        <a:spcBef>
          <a:spcPct val="0"/>
        </a:spcBef>
        <a:spcAft>
          <a:spcPts val="600"/>
        </a:spcAft>
        <a:buChar char="•"/>
        <a:defRPr sz="5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75000"/>
        </a:lnSpc>
        <a:spcBef>
          <a:spcPct val="0"/>
        </a:spcBef>
        <a:spcAft>
          <a:spcPts val="1800"/>
        </a:spcAft>
        <a:buChar char="–"/>
        <a:defRPr sz="4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75000"/>
        </a:lnSpc>
        <a:spcBef>
          <a:spcPct val="0"/>
        </a:spcBef>
        <a:spcAft>
          <a:spcPts val="1200"/>
        </a:spcAft>
        <a:buChar char="•"/>
        <a:defRPr sz="3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75000"/>
        </a:lnSpc>
        <a:spcBef>
          <a:spcPts val="1200"/>
        </a:spcBef>
        <a:spcAft>
          <a:spcPts val="12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75000"/>
        </a:lnSpc>
        <a:spcBef>
          <a:spcPts val="1200"/>
        </a:spcBef>
        <a:spcAft>
          <a:spcPts val="12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75000"/>
        </a:lnSpc>
        <a:spcBef>
          <a:spcPct val="50000"/>
        </a:spcBef>
        <a:spcAft>
          <a:spcPct val="0"/>
        </a:spcAft>
        <a:buChar char="»"/>
        <a:defRPr sz="28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lnSpc>
          <a:spcPct val="75000"/>
        </a:lnSpc>
        <a:spcBef>
          <a:spcPct val="50000"/>
        </a:spcBef>
        <a:spcAft>
          <a:spcPct val="0"/>
        </a:spcAft>
        <a:buChar char="»"/>
        <a:defRPr sz="28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lnSpc>
          <a:spcPct val="75000"/>
        </a:lnSpc>
        <a:spcBef>
          <a:spcPct val="50000"/>
        </a:spcBef>
        <a:spcAft>
          <a:spcPct val="0"/>
        </a:spcAft>
        <a:buChar char="»"/>
        <a:defRPr sz="28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lnSpc>
          <a:spcPct val="75000"/>
        </a:lnSpc>
        <a:spcBef>
          <a:spcPct val="50000"/>
        </a:spcBef>
        <a:spcAft>
          <a:spcPct val="0"/>
        </a:spcAft>
        <a:buChar char="»"/>
        <a:defRPr sz="28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34"/>
          <p:cNvGrpSpPr>
            <a:grpSpLocks/>
          </p:cNvGrpSpPr>
          <p:nvPr/>
        </p:nvGrpSpPr>
        <p:grpSpPr bwMode="auto">
          <a:xfrm>
            <a:off x="0" y="-228600"/>
            <a:ext cx="9144000" cy="6858000"/>
            <a:chOff x="0" y="0"/>
            <a:chExt cx="9144000" cy="6858000"/>
          </a:xfrm>
        </p:grpSpPr>
        <p:sp>
          <p:nvSpPr>
            <p:cNvPr id="8" name="Line 80"/>
            <p:cNvSpPr>
              <a:spLocks noChangeShapeType="1"/>
            </p:cNvSpPr>
            <p:nvPr userDrawn="1"/>
          </p:nvSpPr>
          <p:spPr bwMode="auto">
            <a:xfrm>
              <a:off x="0" y="6096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9" name="Line 81"/>
            <p:cNvSpPr>
              <a:spLocks noChangeShapeType="1"/>
            </p:cNvSpPr>
            <p:nvPr userDrawn="1"/>
          </p:nvSpPr>
          <p:spPr bwMode="auto">
            <a:xfrm>
              <a:off x="0" y="9144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10" name="Line 84"/>
            <p:cNvSpPr>
              <a:spLocks noChangeShapeType="1"/>
            </p:cNvSpPr>
            <p:nvPr userDrawn="1"/>
          </p:nvSpPr>
          <p:spPr bwMode="auto">
            <a:xfrm>
              <a:off x="0" y="12192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11" name="Line 85"/>
            <p:cNvSpPr>
              <a:spLocks noChangeShapeType="1"/>
            </p:cNvSpPr>
            <p:nvPr userDrawn="1"/>
          </p:nvSpPr>
          <p:spPr bwMode="auto">
            <a:xfrm>
              <a:off x="0" y="15240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12" name="Line 87"/>
            <p:cNvSpPr>
              <a:spLocks noChangeShapeType="1"/>
            </p:cNvSpPr>
            <p:nvPr userDrawn="1"/>
          </p:nvSpPr>
          <p:spPr bwMode="auto">
            <a:xfrm>
              <a:off x="0" y="3048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13" name="Line 17"/>
            <p:cNvSpPr>
              <a:spLocks noChangeShapeType="1"/>
            </p:cNvSpPr>
            <p:nvPr userDrawn="1"/>
          </p:nvSpPr>
          <p:spPr bwMode="auto">
            <a:xfrm>
              <a:off x="0" y="18288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14" name="Line 19"/>
            <p:cNvSpPr>
              <a:spLocks noChangeShapeType="1"/>
            </p:cNvSpPr>
            <p:nvPr userDrawn="1"/>
          </p:nvSpPr>
          <p:spPr bwMode="auto">
            <a:xfrm>
              <a:off x="0" y="21336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15" name="Line 21"/>
            <p:cNvSpPr>
              <a:spLocks noChangeShapeType="1"/>
            </p:cNvSpPr>
            <p:nvPr userDrawn="1"/>
          </p:nvSpPr>
          <p:spPr bwMode="auto">
            <a:xfrm>
              <a:off x="0" y="24384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16" name="Line 23"/>
            <p:cNvSpPr>
              <a:spLocks noChangeShapeType="1"/>
            </p:cNvSpPr>
            <p:nvPr userDrawn="1"/>
          </p:nvSpPr>
          <p:spPr bwMode="auto">
            <a:xfrm>
              <a:off x="0" y="27432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17" name="Line 25"/>
            <p:cNvSpPr>
              <a:spLocks noChangeShapeType="1"/>
            </p:cNvSpPr>
            <p:nvPr userDrawn="1"/>
          </p:nvSpPr>
          <p:spPr bwMode="auto">
            <a:xfrm>
              <a:off x="0" y="30480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18" name="Line 27"/>
            <p:cNvSpPr>
              <a:spLocks noChangeShapeType="1"/>
            </p:cNvSpPr>
            <p:nvPr userDrawn="1"/>
          </p:nvSpPr>
          <p:spPr bwMode="auto">
            <a:xfrm>
              <a:off x="0" y="33528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19" name="Line 29"/>
            <p:cNvSpPr>
              <a:spLocks noChangeShapeType="1"/>
            </p:cNvSpPr>
            <p:nvPr userDrawn="1"/>
          </p:nvSpPr>
          <p:spPr bwMode="auto">
            <a:xfrm>
              <a:off x="0" y="36576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20" name="Line 31"/>
            <p:cNvSpPr>
              <a:spLocks noChangeShapeType="1"/>
            </p:cNvSpPr>
            <p:nvPr userDrawn="1"/>
          </p:nvSpPr>
          <p:spPr bwMode="auto">
            <a:xfrm>
              <a:off x="0" y="39624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21" name="Line 33"/>
            <p:cNvSpPr>
              <a:spLocks noChangeShapeType="1"/>
            </p:cNvSpPr>
            <p:nvPr userDrawn="1"/>
          </p:nvSpPr>
          <p:spPr bwMode="auto">
            <a:xfrm>
              <a:off x="0" y="42672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22" name="Line 35"/>
            <p:cNvSpPr>
              <a:spLocks noChangeShapeType="1"/>
            </p:cNvSpPr>
            <p:nvPr userDrawn="1"/>
          </p:nvSpPr>
          <p:spPr bwMode="auto">
            <a:xfrm>
              <a:off x="0" y="45720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23" name="Line 37"/>
            <p:cNvSpPr>
              <a:spLocks noChangeShapeType="1"/>
            </p:cNvSpPr>
            <p:nvPr userDrawn="1"/>
          </p:nvSpPr>
          <p:spPr bwMode="auto">
            <a:xfrm>
              <a:off x="0" y="48768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24" name="Line 39"/>
            <p:cNvSpPr>
              <a:spLocks noChangeShapeType="1"/>
            </p:cNvSpPr>
            <p:nvPr userDrawn="1"/>
          </p:nvSpPr>
          <p:spPr bwMode="auto">
            <a:xfrm>
              <a:off x="0" y="51816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25" name="Line 41"/>
            <p:cNvSpPr>
              <a:spLocks noChangeShapeType="1"/>
            </p:cNvSpPr>
            <p:nvPr userDrawn="1"/>
          </p:nvSpPr>
          <p:spPr bwMode="auto">
            <a:xfrm>
              <a:off x="0" y="54864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26" name="Line 43"/>
            <p:cNvSpPr>
              <a:spLocks noChangeShapeType="1"/>
            </p:cNvSpPr>
            <p:nvPr userDrawn="1"/>
          </p:nvSpPr>
          <p:spPr bwMode="auto">
            <a:xfrm>
              <a:off x="0" y="57912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27" name="Line 45"/>
            <p:cNvSpPr>
              <a:spLocks noChangeShapeType="1"/>
            </p:cNvSpPr>
            <p:nvPr userDrawn="1"/>
          </p:nvSpPr>
          <p:spPr bwMode="auto">
            <a:xfrm>
              <a:off x="0" y="60960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28" name="Line 47"/>
            <p:cNvSpPr>
              <a:spLocks noChangeShapeType="1"/>
            </p:cNvSpPr>
            <p:nvPr userDrawn="1"/>
          </p:nvSpPr>
          <p:spPr bwMode="auto">
            <a:xfrm>
              <a:off x="0" y="64008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29" name="Line 49"/>
            <p:cNvSpPr>
              <a:spLocks noChangeShapeType="1"/>
            </p:cNvSpPr>
            <p:nvPr userDrawn="1"/>
          </p:nvSpPr>
          <p:spPr bwMode="auto">
            <a:xfrm>
              <a:off x="0" y="6705600"/>
              <a:ext cx="9144000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30" name="Oval 51"/>
            <p:cNvSpPr>
              <a:spLocks noChangeArrowheads="1"/>
            </p:cNvSpPr>
            <p:nvPr userDrawn="1"/>
          </p:nvSpPr>
          <p:spPr bwMode="auto">
            <a:xfrm rot="10800000">
              <a:off x="228600" y="3276600"/>
              <a:ext cx="304800" cy="3048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9693903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31" name="Oval 52"/>
            <p:cNvSpPr>
              <a:spLocks noChangeArrowheads="1"/>
            </p:cNvSpPr>
            <p:nvPr userDrawn="1"/>
          </p:nvSpPr>
          <p:spPr bwMode="auto">
            <a:xfrm rot="10800000">
              <a:off x="228600" y="762000"/>
              <a:ext cx="304800" cy="3048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9693903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32" name="Oval 53"/>
            <p:cNvSpPr>
              <a:spLocks noChangeArrowheads="1"/>
            </p:cNvSpPr>
            <p:nvPr userDrawn="1"/>
          </p:nvSpPr>
          <p:spPr bwMode="auto">
            <a:xfrm rot="10800000">
              <a:off x="228600" y="5791200"/>
              <a:ext cx="304800" cy="3048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9693903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33" name="Line 54"/>
            <p:cNvSpPr>
              <a:spLocks noChangeShapeType="1"/>
            </p:cNvSpPr>
            <p:nvPr userDrawn="1"/>
          </p:nvSpPr>
          <p:spPr bwMode="auto">
            <a:xfrm>
              <a:off x="685800" y="0"/>
              <a:ext cx="0" cy="6858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34" name="Line 55"/>
            <p:cNvSpPr>
              <a:spLocks noChangeShapeType="1"/>
            </p:cNvSpPr>
            <p:nvPr userDrawn="1"/>
          </p:nvSpPr>
          <p:spPr bwMode="auto">
            <a:xfrm>
              <a:off x="8458200" y="0"/>
              <a:ext cx="0" cy="6858000"/>
            </a:xfrm>
            <a:prstGeom prst="line">
              <a:avLst/>
            </a:prstGeom>
            <a:noFill/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</p:grpSp>
      <p:sp>
        <p:nvSpPr>
          <p:cNvPr id="50" name="Title 1"/>
          <p:cNvSpPr txBox="1">
            <a:spLocks/>
          </p:cNvSpPr>
          <p:nvPr userDrawn="1"/>
        </p:nvSpPr>
        <p:spPr>
          <a:xfrm>
            <a:off x="682625" y="131763"/>
            <a:ext cx="7778750" cy="9699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6000" dirty="0" smtClean="0">
                <a:latin typeface="Arial Black" pitchFamily="34" charset="0"/>
                <a:ea typeface="+mj-ea"/>
                <a:cs typeface="+mj-cs"/>
              </a:rPr>
              <a:t>Master title style</a:t>
            </a:r>
            <a:endParaRPr lang="en-US" sz="6000" dirty="0"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1" name="Text Placeholder 2"/>
          <p:cNvSpPr txBox="1">
            <a:spLocks/>
          </p:cNvSpPr>
          <p:nvPr userDrawn="1"/>
        </p:nvSpPr>
        <p:spPr>
          <a:xfrm>
            <a:off x="685800" y="1371600"/>
            <a:ext cx="3724275" cy="682625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Comic Sans MS" pitchFamily="66" charset="0"/>
              </a:rPr>
              <a:t>text styles</a:t>
            </a:r>
          </a:p>
        </p:txBody>
      </p:sp>
      <p:sp>
        <p:nvSpPr>
          <p:cNvPr id="52" name="Date Placeholder 6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Writing 90</a:t>
            </a:r>
          </a:p>
        </p:txBody>
      </p:sp>
      <p:sp>
        <p:nvSpPr>
          <p:cNvPr id="53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Dr. Martha J. Bianco</a:t>
            </a:r>
          </a:p>
        </p:txBody>
      </p:sp>
      <p:sp>
        <p:nvSpPr>
          <p:cNvPr id="54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793403D-7125-4033-A6F5-B7991B188F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5" name="Text Placeholder 2"/>
          <p:cNvSpPr txBox="1">
            <a:spLocks/>
          </p:cNvSpPr>
          <p:nvPr userDrawn="1"/>
        </p:nvSpPr>
        <p:spPr>
          <a:xfrm>
            <a:off x="4724400" y="1371600"/>
            <a:ext cx="3724275" cy="682625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Comic Sans MS" pitchFamily="66" charset="0"/>
              </a:rPr>
              <a:t>text styles</a:t>
            </a:r>
          </a:p>
        </p:txBody>
      </p:sp>
      <p:sp>
        <p:nvSpPr>
          <p:cNvPr id="56" name="Content Placeholder 2"/>
          <p:cNvSpPr txBox="1">
            <a:spLocks/>
          </p:cNvSpPr>
          <p:nvPr userDrawn="1"/>
        </p:nvSpPr>
        <p:spPr>
          <a:xfrm>
            <a:off x="762000" y="2362200"/>
            <a:ext cx="3721100" cy="3932238"/>
          </a:xfrm>
          <a:prstGeom prst="rect">
            <a:avLst/>
          </a:prstGeom>
        </p:spPr>
        <p:txBody>
          <a:bodyPr/>
          <a:lstStyle>
            <a:lvl1pPr>
              <a:spcAft>
                <a:spcPts val="100"/>
              </a:spcAft>
              <a:defRPr sz="2800"/>
            </a:lvl1pPr>
            <a:lvl2pPr>
              <a:spcBef>
                <a:spcPts val="2400"/>
              </a:spcBef>
              <a:spcAft>
                <a:spcPts val="600"/>
              </a:spcAft>
              <a:defRPr sz="2400"/>
            </a:lvl2pPr>
            <a:lvl3pPr>
              <a:spcAft>
                <a:spcPts val="800"/>
              </a:spcAft>
              <a:defRPr sz="2000"/>
            </a:lvl3pPr>
            <a:lvl4pPr>
              <a:spcBef>
                <a:spcPts val="0"/>
              </a:spcBef>
              <a:spcAft>
                <a:spcPts val="800"/>
              </a:spcAft>
              <a:defRPr sz="1800"/>
            </a:lvl4pPr>
            <a:lvl5pPr>
              <a:spcBef>
                <a:spcPts val="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indent="-342900" fontAlgn="auto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Master text styles</a:t>
            </a:r>
          </a:p>
          <a:p>
            <a:pPr marL="742950" lvl="1" indent="-285750" fontAlgn="auto">
              <a:buFont typeface="Arial" pitchFamily="34" charset="0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Second level</a:t>
            </a:r>
          </a:p>
          <a:p>
            <a:pPr marL="1143000" lvl="2" indent="-228600" fontAlgn="auto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Third level</a:t>
            </a:r>
          </a:p>
          <a:p>
            <a:pPr marL="1600200" lvl="3" indent="-228600" fontAlgn="auto">
              <a:buFont typeface="Arial" pitchFamily="34" charset="0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Fourth level</a:t>
            </a:r>
          </a:p>
          <a:p>
            <a:pPr marL="2057400" lvl="4" indent="-228600"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US" dirty="0" smtClean="0">
                <a:latin typeface="Comic Sans MS" pitchFamily="66" charset="0"/>
              </a:rPr>
              <a:t>Fifth level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7" name="Content Placeholder 2"/>
          <p:cNvSpPr txBox="1">
            <a:spLocks/>
          </p:cNvSpPr>
          <p:nvPr userDrawn="1"/>
        </p:nvSpPr>
        <p:spPr>
          <a:xfrm>
            <a:off x="4800600" y="2362200"/>
            <a:ext cx="3721100" cy="3932238"/>
          </a:xfrm>
          <a:prstGeom prst="rect">
            <a:avLst/>
          </a:prstGeom>
        </p:spPr>
        <p:txBody>
          <a:bodyPr/>
          <a:lstStyle>
            <a:lvl1pPr>
              <a:spcAft>
                <a:spcPts val="100"/>
              </a:spcAft>
              <a:defRPr sz="2800"/>
            </a:lvl1pPr>
            <a:lvl2pPr>
              <a:spcBef>
                <a:spcPts val="2400"/>
              </a:spcBef>
              <a:spcAft>
                <a:spcPts val="600"/>
              </a:spcAft>
              <a:defRPr sz="2400"/>
            </a:lvl2pPr>
            <a:lvl3pPr>
              <a:spcAft>
                <a:spcPts val="800"/>
              </a:spcAft>
              <a:defRPr sz="2000"/>
            </a:lvl3pPr>
            <a:lvl4pPr>
              <a:spcBef>
                <a:spcPts val="0"/>
              </a:spcBef>
              <a:spcAft>
                <a:spcPts val="800"/>
              </a:spcAft>
              <a:defRPr sz="1800"/>
            </a:lvl4pPr>
            <a:lvl5pPr>
              <a:spcBef>
                <a:spcPts val="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indent="-342900" fontAlgn="auto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Master text styles</a:t>
            </a:r>
          </a:p>
          <a:p>
            <a:pPr marL="742950" lvl="1" indent="-285750" fontAlgn="auto">
              <a:buFont typeface="Arial" pitchFamily="34" charset="0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Second level</a:t>
            </a:r>
          </a:p>
          <a:p>
            <a:pPr marL="1143000" lvl="2" indent="-228600" fontAlgn="auto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Third level</a:t>
            </a:r>
          </a:p>
          <a:p>
            <a:pPr marL="1600200" lvl="3" indent="-228600" fontAlgn="auto">
              <a:buFont typeface="Arial" pitchFamily="34" charset="0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Fourth level</a:t>
            </a:r>
          </a:p>
          <a:p>
            <a:pPr marL="2057400" lvl="4" indent="-228600"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US" dirty="0" smtClean="0">
                <a:latin typeface="Comic Sans MS" pitchFamily="66" charset="0"/>
              </a:rPr>
              <a:t>Fifth level</a:t>
            </a:r>
            <a:endParaRPr lang="en-US" dirty="0">
              <a:latin typeface="Comic Sans MS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6000" kern="1200">
          <a:solidFill>
            <a:schemeClr val="tx1"/>
          </a:solidFill>
          <a:latin typeface="Arial Black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200"/>
        </a:spcAft>
        <a:buFont typeface="Arial" pitchFamily="34" charset="0"/>
        <a:buChar char="•"/>
        <a:defRPr sz="3600" kern="1200">
          <a:solidFill>
            <a:srgbClr val="7F7F7F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ts val="1800"/>
        </a:spcAft>
        <a:buFont typeface="Arial" pitchFamily="34" charset="0"/>
        <a:buChar char="–"/>
        <a:defRPr sz="2800" kern="1200">
          <a:solidFill>
            <a:srgbClr val="7F7F7F"/>
          </a:solidFill>
          <a:latin typeface="Comic Sans MS" pitchFamily="66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7F7F7F"/>
          </a:solidFill>
          <a:latin typeface="Comic Sans MS" pitchFamily="66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7F7F7F"/>
          </a:solidFill>
          <a:latin typeface="Comic Sans MS" pitchFamily="66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7F7F7F"/>
          </a:solidFill>
          <a:latin typeface="Comic Sans MS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5F5AD81-5693-4548-BB18-23500893B5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cc.edu/about/policy/student-rights/student-rights.pdf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2286000"/>
            <a:ext cx="7086600" cy="129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Chapter 1  </a:t>
            </a:r>
            <a:br>
              <a:rPr lang="en-US" dirty="0" smtClean="0"/>
            </a:br>
            <a:r>
              <a:rPr lang="en-US" b="1" dirty="0" smtClean="0"/>
              <a:t>Linking Reading and 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7494"/>
            <a:ext cx="9144000" cy="1408906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Your response in the margin may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808"/>
            <a:ext cx="8001000" cy="314639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b="1" dirty="0">
                <a:solidFill>
                  <a:schemeClr val="accent1"/>
                </a:solidFill>
              </a:rPr>
              <a:t>Echo</a:t>
            </a:r>
            <a:r>
              <a:rPr lang="en-US" dirty="0"/>
              <a:t> the author’s ideas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Critically question </a:t>
            </a:r>
            <a:r>
              <a:rPr lang="en-US" dirty="0"/>
              <a:t>the author’s </a:t>
            </a:r>
            <a:r>
              <a:rPr lang="en-US" dirty="0" smtClean="0"/>
              <a:t>ideas</a:t>
            </a: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b="1" dirty="0">
                <a:solidFill>
                  <a:schemeClr val="accent1"/>
                </a:solidFill>
              </a:rPr>
              <a:t>Relate</a:t>
            </a:r>
            <a:r>
              <a:rPr lang="en-US" dirty="0"/>
              <a:t> </a:t>
            </a:r>
            <a:r>
              <a:rPr lang="en-US" dirty="0" smtClean="0"/>
              <a:t>author’s </a:t>
            </a:r>
            <a:r>
              <a:rPr lang="en-US" dirty="0"/>
              <a:t>ideas to something else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b="1" dirty="0">
                <a:solidFill>
                  <a:schemeClr val="accent1"/>
                </a:solidFill>
              </a:rPr>
              <a:t>Add</a:t>
            </a:r>
            <a:r>
              <a:rPr lang="en-US" dirty="0"/>
              <a:t> to the author’s ideas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Written Responses to Reading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797814" indent="-742950">
              <a:buFont typeface="+mj-lt"/>
              <a:buAutoNum type="arabicPeriod"/>
            </a:pPr>
            <a:r>
              <a:rPr lang="en-US" sz="3600" dirty="0" smtClean="0"/>
              <a:t>Outlines</a:t>
            </a:r>
          </a:p>
          <a:p>
            <a:pPr marL="797814" indent="-742950">
              <a:buFont typeface="+mj-lt"/>
              <a:buAutoNum type="arabicPeriod"/>
            </a:pPr>
            <a:r>
              <a:rPr lang="en-US" sz="3600" dirty="0" smtClean="0"/>
              <a:t>Summaries</a:t>
            </a:r>
          </a:p>
          <a:p>
            <a:pPr marL="797814" indent="-742950">
              <a:buFont typeface="+mj-lt"/>
              <a:buAutoNum type="arabicPeriod"/>
            </a:pPr>
            <a:r>
              <a:rPr lang="en-US" sz="3600" dirty="0" smtClean="0"/>
              <a:t>Reactions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686800" cy="133270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To write an effective summary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3429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Write only about </a:t>
            </a:r>
            <a:r>
              <a:rPr lang="en-US" b="1" dirty="0" smtClean="0">
                <a:solidFill>
                  <a:schemeClr val="accent1"/>
                </a:solidFill>
              </a:rPr>
              <a:t>1/3 as much </a:t>
            </a:r>
            <a:r>
              <a:rPr lang="en-US" dirty="0" smtClean="0"/>
              <a:t>as original</a:t>
            </a:r>
            <a:br>
              <a:rPr lang="en-US" dirty="0" smtClean="0"/>
            </a:b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/>
              <a:t>Concentrate on </a:t>
            </a:r>
            <a:r>
              <a:rPr lang="en-US" b="1" dirty="0">
                <a:solidFill>
                  <a:schemeClr val="accent1"/>
                </a:solidFill>
              </a:rPr>
              <a:t>main ideas</a:t>
            </a:r>
            <a:r>
              <a:rPr lang="en-US" dirty="0"/>
              <a:t>, not </a:t>
            </a:r>
            <a:r>
              <a:rPr lang="en-US" dirty="0" smtClean="0"/>
              <a:t>details</a:t>
            </a:r>
            <a:br>
              <a:rPr lang="en-US" dirty="0" smtClean="0"/>
            </a:b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Use your own words (</a:t>
            </a:r>
            <a:r>
              <a:rPr lang="en-US" b="1" dirty="0" smtClean="0">
                <a:solidFill>
                  <a:schemeClr val="accent1"/>
                </a:solidFill>
              </a:rPr>
              <a:t>paraphrase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But don’t change the author’s ideas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686800" cy="133270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Effective summary (cont’d)</a:t>
            </a:r>
            <a:endParaRPr lang="en-US" dirty="0"/>
          </a:p>
        </p:txBody>
      </p:sp>
      <p:sp>
        <p:nvSpPr>
          <p:cNvPr id="421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05800" cy="4191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Seldom use direct quotations</a:t>
            </a:r>
            <a:br>
              <a:rPr lang="en-US" dirty="0" smtClean="0"/>
            </a:b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Cite</a:t>
            </a:r>
            <a:r>
              <a:rPr lang="en-US" dirty="0" smtClean="0"/>
              <a:t> the author and title of text</a:t>
            </a:r>
            <a:br>
              <a:rPr lang="en-US" dirty="0" smtClean="0"/>
            </a:b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Use </a:t>
            </a:r>
            <a:r>
              <a:rPr lang="en-US" b="1" dirty="0" smtClean="0">
                <a:solidFill>
                  <a:schemeClr val="accent1"/>
                </a:solidFill>
              </a:rPr>
              <a:t>author tags </a:t>
            </a:r>
            <a:r>
              <a:rPr lang="en-US" dirty="0" smtClean="0"/>
              <a:t>to indicate summary</a:t>
            </a:r>
            <a:br>
              <a:rPr lang="en-US" dirty="0" smtClean="0"/>
            </a:b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“. . . , says York.”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“According to York, . . . ”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As York explains, . . . ”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39903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/>
              <a:t>When </a:t>
            </a:r>
            <a:r>
              <a:rPr lang="en-US" dirty="0" smtClean="0"/>
              <a:t>summarizing, </a:t>
            </a:r>
            <a:br>
              <a:rPr lang="en-US" dirty="0" smtClean="0"/>
            </a:br>
            <a:r>
              <a:rPr lang="en-US" i="1" dirty="0" smtClean="0"/>
              <a:t>Don’t . . . 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35132" y="2235926"/>
            <a:ext cx="8763000" cy="3276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sz="4000" i="1" dirty="0" smtClean="0"/>
              <a:t>. . . </a:t>
            </a:r>
            <a:r>
              <a:rPr lang="en-US" sz="4000" dirty="0" smtClean="0"/>
              <a:t>add ideas</a:t>
            </a:r>
          </a:p>
          <a:p>
            <a:pPr eaLnBrk="1" hangingPunct="1"/>
            <a:endParaRPr lang="en-US" sz="4000" dirty="0" smtClean="0"/>
          </a:p>
          <a:p>
            <a:pPr eaLnBrk="1" hangingPunct="1"/>
            <a:r>
              <a:rPr lang="en-US" sz="4000" i="1" dirty="0" smtClean="0"/>
              <a:t>. . . </a:t>
            </a:r>
            <a:r>
              <a:rPr lang="en-US" sz="4000" dirty="0" smtClean="0"/>
              <a:t>include personal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A </a:t>
            </a:r>
            <a:r>
              <a:rPr lang="en-US" dirty="0" smtClean="0"/>
              <a:t>Reaction Statement</a:t>
            </a:r>
            <a:endParaRPr lang="en-US" dirty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514600"/>
            <a:ext cx="8062912" cy="1752600"/>
          </a:xfrm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 text-based writing in which you incorporate your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Reactions may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808"/>
            <a:ext cx="7924800" cy="268919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/>
              <a:t>Require evaluation </a:t>
            </a:r>
            <a:endParaRPr lang="en-US" dirty="0" smtClean="0"/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with critical-thinking </a:t>
            </a:r>
            <a:r>
              <a:rPr lang="en-US" dirty="0"/>
              <a:t>emphasis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Include summary </a:t>
            </a:r>
            <a:r>
              <a:rPr lang="en-US" i="1" dirty="0" smtClean="0"/>
              <a:t>and</a:t>
            </a:r>
            <a:r>
              <a:rPr lang="en-US" dirty="0" smtClean="0"/>
              <a:t> discussion</a:t>
            </a:r>
            <a:endParaRPr 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Bring in the </a:t>
            </a:r>
            <a:r>
              <a:rPr lang="en-US" dirty="0"/>
              <a:t>writer’s </a:t>
            </a:r>
            <a:r>
              <a:rPr lang="en-US" dirty="0" smtClean="0"/>
              <a:t>experiences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Include opinionated comments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A Two-Part Response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/>
              <a:t>A clear, concise summary followed by a reaction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Two-part responses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808"/>
            <a:ext cx="8229600" cy="421319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defRPr/>
            </a:pP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Are used for: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critical examination of text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problem-solving analytical assignments</a:t>
            </a:r>
            <a:endParaRPr lang="en-US" dirty="0"/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Help avoid common problem of: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Students’ writing only a summary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Not writing a thoughtful 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Try It!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7467600" cy="400526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“The Jacket,” by Jack Soto</a:t>
            </a:r>
          </a:p>
          <a:p>
            <a:endParaRPr lang="en-US" sz="2400" dirty="0" smtClean="0"/>
          </a:p>
          <a:p>
            <a:r>
              <a:rPr lang="en-US" sz="2400" dirty="0" smtClean="0"/>
              <a:t>In-class reading, followed by  a two-part response of a summary + reaction</a:t>
            </a:r>
          </a:p>
          <a:p>
            <a:endParaRPr lang="en-US" sz="2400" dirty="0" smtClean="0"/>
          </a:p>
          <a:p>
            <a:r>
              <a:rPr lang="en-US" sz="2400" dirty="0" smtClean="0"/>
              <a:t>Read the short story and then write</a:t>
            </a:r>
            <a:r>
              <a:rPr lang="en-US" sz="2400" b="1" dirty="0" smtClean="0"/>
              <a:t> 40-50 words of a summary</a:t>
            </a:r>
            <a:r>
              <a:rPr lang="en-US" sz="2400" dirty="0" smtClean="0"/>
              <a:t> and </a:t>
            </a:r>
            <a:r>
              <a:rPr lang="en-US" sz="2400" b="1" dirty="0" smtClean="0"/>
              <a:t>40-50 words of a reaction</a:t>
            </a:r>
            <a:r>
              <a:rPr lang="en-US" sz="24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 smtClean="0">
                <a:solidFill>
                  <a:schemeClr val="accent1"/>
                </a:solidFill>
              </a:rPr>
              <a:t>No more than half a page total</a:t>
            </a:r>
          </a:p>
          <a:p>
            <a:endParaRPr lang="en-US" sz="2400" dirty="0" smtClean="0"/>
          </a:p>
          <a:p>
            <a:r>
              <a:rPr lang="en-US" sz="2400" dirty="0" smtClean="0"/>
              <a:t>Include your name and turn this in!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Reading-Related Writing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133600"/>
            <a:ext cx="8610600" cy="3733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Begins as response to reading</a:t>
            </a:r>
          </a:p>
          <a:p>
            <a:pPr eaLnBrk="1" hangingPunct="1"/>
            <a:endParaRPr lang="en-US" sz="3200" dirty="0" smtClean="0"/>
          </a:p>
          <a:p>
            <a:pPr eaLnBrk="1" hangingPunct="1">
              <a:spcBef>
                <a:spcPts val="1200"/>
              </a:spcBef>
            </a:pPr>
            <a:r>
              <a:rPr lang="en-US" sz="3200" dirty="0" smtClean="0"/>
              <a:t>Includes some content from reading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Shows some knowledge of the reading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Kinds of </a:t>
            </a:r>
            <a:r>
              <a:rPr lang="en-US" dirty="0" smtClean="0"/>
              <a:t>Supports </a:t>
            </a:r>
            <a:r>
              <a:rPr lang="en-US" dirty="0"/>
              <a:t>for Text-Based </a:t>
            </a:r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>
                <a:solidFill>
                  <a:schemeClr val="accent1"/>
                </a:solidFill>
              </a:rPr>
              <a:t>Explanations</a:t>
            </a:r>
          </a:p>
          <a:p>
            <a:pPr lvl="1"/>
            <a:r>
              <a:rPr lang="en-US" dirty="0" smtClean="0"/>
              <a:t>Cause and effect</a:t>
            </a:r>
          </a:p>
          <a:p>
            <a:pPr lvl="1"/>
            <a:r>
              <a:rPr lang="en-US" dirty="0" smtClean="0"/>
              <a:t>Contrast and compare</a:t>
            </a:r>
          </a:p>
          <a:p>
            <a:pPr eaLnBrk="1" hangingPunct="1"/>
            <a:r>
              <a:rPr lang="en-US" b="1" dirty="0" smtClean="0">
                <a:solidFill>
                  <a:schemeClr val="accent1"/>
                </a:solidFill>
              </a:rPr>
              <a:t>References</a:t>
            </a:r>
          </a:p>
          <a:p>
            <a:pPr lvl="1"/>
            <a:r>
              <a:rPr lang="en-US" dirty="0" smtClean="0"/>
              <a:t>Author tags</a:t>
            </a:r>
          </a:p>
          <a:p>
            <a:pPr eaLnBrk="1" hangingPunct="1"/>
            <a:r>
              <a:rPr lang="en-US" b="1" dirty="0" smtClean="0">
                <a:solidFill>
                  <a:schemeClr val="accent1"/>
                </a:solidFill>
              </a:rPr>
              <a:t>Quotations</a:t>
            </a:r>
          </a:p>
          <a:p>
            <a:pPr lvl="1"/>
            <a:r>
              <a:rPr lang="en-US" dirty="0" smtClean="0"/>
              <a:t>Taking words directly from a source and then properly citing (crediting) the source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Plagiarism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/>
              <a:t>Borrowing words or ideas without giving credit to the originators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Academic Honesty at PCC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i="1" dirty="0" smtClean="0"/>
              <a:t>Handbook of Student Rights and Responsibilities</a:t>
            </a:r>
          </a:p>
          <a:p>
            <a:pPr lvl="1"/>
            <a:r>
              <a:rPr lang="en-US" i="1" dirty="0" smtClean="0">
                <a:hlinkClick r:id="rId3"/>
              </a:rPr>
              <a:t>(http://www.pcc.edu/about/policy/student-rights/student-rights.pdf)</a:t>
            </a:r>
            <a:endParaRPr lang="en-US" dirty="0" smtClean="0"/>
          </a:p>
          <a:p>
            <a:pPr eaLnBrk="1" hangingPunct="1"/>
            <a:r>
              <a:rPr lang="en-US" dirty="0" smtClean="0"/>
              <a:t>See p. 9 on Academic Integrity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7494"/>
            <a:ext cx="9144000" cy="125650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Two Types of Basic </a:t>
            </a:r>
            <a:r>
              <a:rPr lang="en-US" dirty="0"/>
              <a:t>Documentation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808"/>
            <a:ext cx="8229600" cy="3603592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sz="3200" dirty="0" smtClean="0"/>
              <a:t>Informal documentation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Formal documentation:  MLA</a:t>
            </a:r>
          </a:p>
          <a:p>
            <a:pPr lvl="1"/>
            <a:r>
              <a:rPr lang="en-US" sz="2800" dirty="0" smtClean="0"/>
              <a:t>Modern Language Association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Informal Documentation:</a:t>
            </a:r>
            <a:endParaRPr lang="en-US" dirty="0"/>
          </a:p>
        </p:txBody>
      </p:sp>
      <p:sp>
        <p:nvSpPr>
          <p:cNvPr id="432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808"/>
            <a:ext cx="8229600" cy="383219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/>
              <a:t>Identify the source </a:t>
            </a:r>
            <a:r>
              <a:rPr lang="en-US" dirty="0" smtClean="0"/>
              <a:t>whose material you use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/>
              <a:t>Document </a:t>
            </a:r>
            <a:r>
              <a:rPr lang="en-US" b="1" i="1" dirty="0">
                <a:solidFill>
                  <a:schemeClr val="accent1"/>
                </a:solidFill>
              </a:rPr>
              <a:t>any</a:t>
            </a:r>
            <a:r>
              <a:rPr lang="en-US" dirty="0"/>
              <a:t> borrowed original </a:t>
            </a:r>
            <a:r>
              <a:rPr lang="en-US" dirty="0" smtClean="0"/>
              <a:t>idea: 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Quoted</a:t>
            </a:r>
            <a:endParaRPr lang="en-US" dirty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/>
              <a:t>Paraphrased </a:t>
            </a:r>
            <a:endParaRPr lang="en-US" dirty="0" smtClean="0"/>
          </a:p>
          <a:p>
            <a:pPr lvl="2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written </a:t>
            </a:r>
            <a:r>
              <a:rPr lang="en-US" dirty="0"/>
              <a:t>in your words but not </a:t>
            </a:r>
            <a:r>
              <a:rPr lang="en-US" dirty="0" smtClean="0"/>
              <a:t>shorter</a:t>
            </a:r>
            <a:endParaRPr lang="en-US" dirty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Summarized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written </a:t>
            </a:r>
            <a:r>
              <a:rPr lang="en-US" dirty="0"/>
              <a:t>in your words and </a:t>
            </a:r>
            <a:r>
              <a:rPr lang="en-US" dirty="0" smtClean="0"/>
              <a:t>shorter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Formal MLA Guidelines: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382000" cy="49308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  <a:p>
            <a:pPr marL="228600" indent="-228600">
              <a:spcBef>
                <a:spcPct val="0"/>
              </a:spcBef>
            </a:pPr>
            <a:r>
              <a:rPr lang="en-US" dirty="0" smtClean="0"/>
              <a:t>Direct quote or borrowed idea:  give author’s last name and page number 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</a:pPr>
            <a:endParaRPr lang="en-US" dirty="0" smtClean="0"/>
          </a:p>
          <a:p>
            <a:pPr marL="346075" lvl="1" indent="-228600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It has been said that “neat people are bums and clods at heart” (Britt 255).</a:t>
            </a:r>
          </a:p>
          <a:p>
            <a:pPr marL="346075" lvl="1" indent="-228600">
              <a:spcBef>
                <a:spcPct val="0"/>
              </a:spcBef>
              <a:buFont typeface="+mj-lt"/>
              <a:buAutoNum type="arabicPeriod"/>
            </a:pPr>
            <a:endParaRPr lang="en-US" dirty="0" smtClean="0"/>
          </a:p>
          <a:p>
            <a:pPr marL="346075" lvl="1" indent="-228600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Some believe that neat people are weak in character (Britt 255).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1183" y="328454"/>
            <a:ext cx="8686800" cy="125650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Formal MLA Guidelines (cont’d):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382000" cy="49308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28600" indent="-228600">
              <a:spcBef>
                <a:spcPct val="0"/>
              </a:spcBef>
              <a:buFont typeface="+mj-lt"/>
              <a:buAutoNum type="arabicPeriod"/>
            </a:pPr>
            <a:endParaRPr lang="en-US" dirty="0" smtClean="0"/>
          </a:p>
          <a:p>
            <a:pPr marL="228600" indent="-228600">
              <a:spcBef>
                <a:spcPct val="0"/>
              </a:spcBef>
            </a:pPr>
            <a:r>
              <a:rPr lang="en-US" dirty="0" smtClean="0"/>
              <a:t>Author’s name used in introducing an idea or direct quote: page number only</a:t>
            </a:r>
          </a:p>
          <a:p>
            <a:pPr marL="685800" lvl="1" indent="-228600">
              <a:spcBef>
                <a:spcPct val="0"/>
              </a:spcBef>
              <a:buFont typeface="+mj-lt"/>
              <a:buAutoNum type="arabicPeriod"/>
            </a:pPr>
            <a:endParaRPr lang="en-US" dirty="0" smtClean="0"/>
          </a:p>
          <a:p>
            <a:pPr marL="685800" lvl="1" indent="-228600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Suzanne Britt says that “neat people are bums and clods at heart” (255).</a:t>
            </a:r>
            <a:br>
              <a:rPr lang="en-US" dirty="0" smtClean="0"/>
            </a:br>
            <a:endParaRPr lang="en-US" dirty="0" smtClean="0"/>
          </a:p>
          <a:p>
            <a:pPr marL="685800" lvl="1" indent="-228600">
              <a:spcBef>
                <a:spcPct val="0"/>
              </a:spcBef>
              <a:buFont typeface="+mj-lt"/>
              <a:buAutoNum type="arabicPeriod"/>
            </a:pPr>
            <a:r>
              <a:rPr lang="en-US" dirty="0" smtClean="0"/>
              <a:t>Suzanne Britt believes that neat people are weak in character (255).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Basic Elements of a Works Cited Page: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808"/>
            <a:ext cx="8153400" cy="276539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Author’s name</a:t>
            </a:r>
          </a:p>
          <a:p>
            <a:pPr eaLnBrk="1" hangingPunct="1"/>
            <a:r>
              <a:rPr lang="en-US" sz="2800" dirty="0" smtClean="0"/>
              <a:t>Editor’s name, if applicable</a:t>
            </a:r>
          </a:p>
          <a:p>
            <a:pPr eaLnBrk="1" hangingPunct="1"/>
            <a:r>
              <a:rPr lang="en-US" sz="2800" dirty="0" smtClean="0"/>
              <a:t>Title (both chapter and book, if applicable)</a:t>
            </a:r>
          </a:p>
          <a:p>
            <a:pPr eaLnBrk="1" hangingPunct="1"/>
            <a:r>
              <a:rPr lang="en-US" sz="2800" dirty="0" smtClean="0"/>
              <a:t>Edition, publisher, date</a:t>
            </a:r>
          </a:p>
          <a:p>
            <a:pPr eaLnBrk="1" hangingPunct="1"/>
            <a:r>
              <a:rPr lang="en-US" sz="2800" dirty="0" smtClean="0"/>
              <a:t>Page number(s)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	</a:t>
            </a:r>
            <a:endParaRPr lang="en-US" sz="2800" dirty="0" smtClean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4648200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prstClr val="white"/>
                </a:solidFill>
                <a:latin typeface="Century Gothic"/>
              </a:rPr>
              <a:t>Burns, Tyson M.  “My First Real Fire.”  Sentences, Paragraphs and Beyond with Integrated Readings. 5</a:t>
            </a:r>
            <a:r>
              <a:rPr lang="en-US" sz="2000" baseline="30000" dirty="0">
                <a:solidFill>
                  <a:prstClr val="white"/>
                </a:solidFill>
                <a:latin typeface="Century Gothic"/>
              </a:rPr>
              <a:t>th</a:t>
            </a:r>
            <a:r>
              <a:rPr lang="en-US" sz="2000" dirty="0">
                <a:solidFill>
                  <a:prstClr val="white"/>
                </a:solidFill>
                <a:latin typeface="Century Gothic"/>
              </a:rPr>
              <a:t> ed.  Ed. Lee Brandon and Kelly Brandon.  Boston: Houghton Mifflin Company, 2008. 120-122.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Journaling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572000"/>
            <a:ext cx="8229600" cy="1399032"/>
          </a:xfrm>
        </p:spPr>
        <p:txBody>
          <a:bodyPr/>
          <a:lstStyle/>
          <a:p>
            <a:pPr algn="r"/>
            <a:r>
              <a:rPr lang="en-US" dirty="0" smtClean="0"/>
              <a:t>Good Bye!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82808"/>
            <a:ext cx="8305800" cy="192719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1"/>
                </a:solidFill>
              </a:rPr>
              <a:t>Important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Don’t forget to check MyPCC by the end of the day today (or sometime tomorrow).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67494"/>
            <a:ext cx="8839200" cy="1332706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Reading-Related Writing Includes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8089900" cy="4495800"/>
          </a:xfrm>
        </p:spPr>
        <p:txBody>
          <a:bodyPr>
            <a:normAutofit fontScale="77500" lnSpcReduction="20000"/>
          </a:bodyPr>
          <a:lstStyle/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3800" b="1" dirty="0" smtClean="0"/>
              <a:t>Reading effectively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3200" dirty="0" smtClean="0"/>
              <a:t>Underlining/highlighting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3200" dirty="0" smtClean="0"/>
              <a:t>Annotating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3200" dirty="0" smtClean="0"/>
              <a:t>Outlining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3800" b="1" dirty="0" smtClean="0"/>
              <a:t>Summarizing in your own words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3800" b="1" dirty="0" smtClean="0"/>
              <a:t>Writing a reaction</a:t>
            </a:r>
          </a:p>
          <a:p>
            <a:pPr marL="514350" indent="-514350" eaLnBrk="1" hangingPunct="1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3800" b="1" dirty="0" smtClean="0"/>
              <a:t>Writing a two-part response</a:t>
            </a:r>
          </a:p>
          <a:p>
            <a:pPr marL="914400" lvl="1" indent="-51435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3200" dirty="0" smtClean="0"/>
              <a:t>Summary</a:t>
            </a:r>
          </a:p>
          <a:p>
            <a:pPr marL="914400" lvl="1" indent="-51435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800" dirty="0" smtClean="0"/>
              <a:t>Reaction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5-min Break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Grammar Assessment</a:t>
            </a:r>
          </a:p>
          <a:p>
            <a:r>
              <a:rPr lang="en-US" sz="3200" dirty="0" smtClean="0"/>
              <a:t>40 minutes, max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029200" y="4267200"/>
            <a:ext cx="37289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entury Gothic"/>
                <a:ea typeface="+mj-ea"/>
                <a:cs typeface="+mj-cs"/>
              </a:rPr>
              <a:t>10-min break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Welcome Back!</a:t>
            </a:r>
            <a:endParaRPr lang="en-US" sz="3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81000"/>
            <a:ext cx="8305800" cy="1023935"/>
          </a:xfrm>
        </p:spPr>
        <p:txBody>
          <a:bodyPr/>
          <a:lstStyle/>
          <a:p>
            <a:r>
              <a:rPr lang="en-US" dirty="0" smtClean="0"/>
              <a:t>Techniques for Reading Effectively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2362200"/>
            <a:ext cx="5486400" cy="1981200"/>
          </a:xfrm>
        </p:spPr>
        <p:txBody>
          <a:bodyPr>
            <a:noAutofit/>
          </a:bodyPr>
          <a:lstStyle/>
          <a:p>
            <a:pPr marL="569214" indent="-514350">
              <a:buFont typeface="+mj-lt"/>
              <a:buAutoNum type="arabicPeriod"/>
            </a:pPr>
            <a:r>
              <a:rPr lang="en-US" sz="3200" dirty="0" smtClean="0"/>
              <a:t>Underlining/Highlighting</a:t>
            </a:r>
          </a:p>
          <a:p>
            <a:pPr marL="569214" indent="-514350">
              <a:buFont typeface="+mj-lt"/>
              <a:buAutoNum type="arabicPeriod"/>
            </a:pPr>
            <a:r>
              <a:rPr lang="en-US" sz="3200" dirty="0" smtClean="0"/>
              <a:t>Annotating</a:t>
            </a:r>
          </a:p>
          <a:p>
            <a:pPr marL="569214" indent="-514350">
              <a:buFont typeface="+mj-lt"/>
              <a:buAutoNum type="arabicPeriod"/>
            </a:pPr>
            <a:r>
              <a:rPr lang="en-US" sz="3200" dirty="0" smtClean="0"/>
              <a:t>Outlining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Underlining / Highlighting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52600"/>
            <a:ext cx="8534400" cy="46260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Helps with concentration &amp; focus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Four rules of underlining: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 smtClean="0"/>
              <a:t>The </a:t>
            </a:r>
            <a:r>
              <a:rPr lang="en-US" b="1" dirty="0">
                <a:solidFill>
                  <a:schemeClr val="accent1"/>
                </a:solidFill>
              </a:rPr>
              <a:t>main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</a:rPr>
              <a:t>idea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(topic sentence) in </a:t>
            </a:r>
            <a:r>
              <a:rPr lang="en-US" dirty="0"/>
              <a:t>paragraphs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/>
              <a:t>The </a:t>
            </a:r>
            <a:r>
              <a:rPr lang="en-US" b="1" dirty="0">
                <a:solidFill>
                  <a:schemeClr val="accent1"/>
                </a:solidFill>
              </a:rPr>
              <a:t>support</a:t>
            </a:r>
            <a:r>
              <a:rPr lang="en-US" dirty="0"/>
              <a:t> for those main ideas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/>
              <a:t>The </a:t>
            </a:r>
            <a:r>
              <a:rPr lang="en-US" b="1" dirty="0">
                <a:solidFill>
                  <a:schemeClr val="accent1"/>
                </a:solidFill>
              </a:rPr>
              <a:t>answers</a:t>
            </a:r>
            <a:r>
              <a:rPr lang="en-US" dirty="0"/>
              <a:t> to </a:t>
            </a:r>
            <a:r>
              <a:rPr lang="en-US" dirty="0" smtClean="0"/>
              <a:t>your questions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dirty="0"/>
              <a:t>Only the </a:t>
            </a:r>
            <a:r>
              <a:rPr lang="en-US" b="1" dirty="0">
                <a:solidFill>
                  <a:schemeClr val="accent1"/>
                </a:solidFill>
              </a:rPr>
              <a:t>key words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“Skim and Scan”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5181600"/>
          </a:xfrm>
        </p:spPr>
        <p:txBody>
          <a:bodyPr/>
          <a:lstStyle/>
          <a:p>
            <a:r>
              <a:rPr lang="en-US" dirty="0" smtClean="0"/>
              <a:t>Often not possible to read word for word</a:t>
            </a:r>
          </a:p>
          <a:p>
            <a:r>
              <a:rPr lang="en-US" dirty="0" smtClean="0"/>
              <a:t>What do you already know about topic?</a:t>
            </a:r>
          </a:p>
          <a:p>
            <a:r>
              <a:rPr lang="en-US" dirty="0" smtClean="0"/>
              <a:t>What do you need to/want to know?</a:t>
            </a:r>
          </a:p>
          <a:p>
            <a:r>
              <a:rPr lang="en-US" dirty="0" smtClean="0"/>
              <a:t>Learn to focus on key features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</a:rPr>
              <a:t>Titles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chemeClr val="accent1"/>
                </a:solidFill>
              </a:rPr>
              <a:t>subtitles</a:t>
            </a:r>
          </a:p>
          <a:p>
            <a:pPr lvl="1"/>
            <a:r>
              <a:rPr lang="en-US" dirty="0" smtClean="0"/>
              <a:t>Section </a:t>
            </a:r>
            <a:r>
              <a:rPr lang="en-US" b="1" dirty="0" smtClean="0">
                <a:solidFill>
                  <a:schemeClr val="accent1"/>
                </a:solidFill>
              </a:rPr>
              <a:t>introductory paragraphs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</a:rPr>
              <a:t>Bulleted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chemeClr val="accent1"/>
                </a:solidFill>
              </a:rPr>
              <a:t>numbered</a:t>
            </a:r>
            <a:r>
              <a:rPr lang="en-US" dirty="0" smtClean="0"/>
              <a:t> portions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</a:rPr>
              <a:t>Highlighted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chemeClr val="accent1"/>
                </a:solidFill>
              </a:rPr>
              <a:t>boxed</a:t>
            </a:r>
            <a:r>
              <a:rPr lang="en-US" dirty="0" smtClean="0"/>
              <a:t> material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</a:rPr>
              <a:t>Illustrations, graphics, charts</a:t>
            </a:r>
          </a:p>
          <a:p>
            <a:pPr lvl="1"/>
            <a:r>
              <a:rPr lang="en-US" dirty="0" smtClean="0"/>
              <a:t>Chapter/section </a:t>
            </a:r>
            <a:r>
              <a:rPr lang="en-US" b="1" dirty="0" smtClean="0">
                <a:solidFill>
                  <a:schemeClr val="accent1"/>
                </a:solidFill>
              </a:rPr>
              <a:t>summaries</a:t>
            </a:r>
          </a:p>
          <a:p>
            <a:pPr lvl="1"/>
            <a:endParaRPr lang="en-U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Annotating -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/>
              <a:t>writing notes in the margins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077200" cy="37338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/>
              <a:t>Related to underlining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Often appears along with underlining</a:t>
            </a:r>
            <a:endParaRPr 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Represents intense involvement</a:t>
            </a:r>
            <a:br>
              <a:rPr lang="en-US" dirty="0" smtClean="0"/>
            </a:br>
            <a:endParaRPr lang="en-US" dirty="0" smtClean="0"/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turns </a:t>
            </a:r>
            <a:r>
              <a:rPr lang="en-US" dirty="0"/>
              <a:t>a </a:t>
            </a:r>
            <a:r>
              <a:rPr lang="en-US" b="1" dirty="0"/>
              <a:t>reader</a:t>
            </a:r>
            <a:r>
              <a:rPr lang="en-US" dirty="0"/>
              <a:t> into a </a:t>
            </a:r>
            <a:r>
              <a:rPr lang="en-US" b="1" dirty="0"/>
              <a:t>writer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noteboo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oudy Stout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Verve">
  <a:themeElements>
    <a:clrScheme name="Custom 1">
      <a:dk1>
        <a:sysClr val="windowText" lastClr="000000"/>
      </a:dk1>
      <a:lt1>
        <a:sysClr val="window" lastClr="FFFFFF"/>
      </a:lt1>
      <a:dk2>
        <a:srgbClr val="666666"/>
      </a:dk2>
      <a:lt2>
        <a:srgbClr val="FFFFFF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4683</TotalTime>
  <Words>1674</Words>
  <Application>Microsoft PowerPoint</Application>
  <PresentationFormat>On-screen Show (4:3)</PresentationFormat>
  <Paragraphs>438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Stack of books design template</vt:lpstr>
      <vt:lpstr>1_Custom Design</vt:lpstr>
      <vt:lpstr>notebook</vt:lpstr>
      <vt:lpstr>Default Design</vt:lpstr>
      <vt:lpstr>Custom Design</vt:lpstr>
      <vt:lpstr>Verve</vt:lpstr>
      <vt:lpstr>Chapter 1   Linking Reading and Writing</vt:lpstr>
      <vt:lpstr>Reading-Related Writing</vt:lpstr>
      <vt:lpstr>Reading-Related Writing Includes</vt:lpstr>
      <vt:lpstr>5-min Break</vt:lpstr>
      <vt:lpstr>Slide 5</vt:lpstr>
      <vt:lpstr>Techniques for Reading Effectively</vt:lpstr>
      <vt:lpstr>Underlining / Highlighting</vt:lpstr>
      <vt:lpstr>“Skim and Scan”</vt:lpstr>
      <vt:lpstr>Annotating -  writing notes in the margins</vt:lpstr>
      <vt:lpstr>Your response in the margin may</vt:lpstr>
      <vt:lpstr>Written Responses to Reading</vt:lpstr>
      <vt:lpstr>To write an effective summary</vt:lpstr>
      <vt:lpstr>Effective summary (cont’d)</vt:lpstr>
      <vt:lpstr>When summarizing,  Don’t . . . </vt:lpstr>
      <vt:lpstr>A Reaction Statement</vt:lpstr>
      <vt:lpstr>Reactions may</vt:lpstr>
      <vt:lpstr>A Two-Part Response</vt:lpstr>
      <vt:lpstr>Two-part responses</vt:lpstr>
      <vt:lpstr>You Try It!</vt:lpstr>
      <vt:lpstr>Kinds of Supports for Text-Based Writing</vt:lpstr>
      <vt:lpstr>Plagiarism</vt:lpstr>
      <vt:lpstr>Academic Honesty at PCC</vt:lpstr>
      <vt:lpstr>Two Types of Basic Documentation</vt:lpstr>
      <vt:lpstr>Informal Documentation:</vt:lpstr>
      <vt:lpstr>Formal MLA Guidelines:</vt:lpstr>
      <vt:lpstr>Formal MLA Guidelines (cont’d):</vt:lpstr>
      <vt:lpstr>Basic Elements of a Works Cited Page:</vt:lpstr>
      <vt:lpstr>Journaling</vt:lpstr>
      <vt:lpstr>Good Bye!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Underlining to</dc:title>
  <dc:creator>Kara Minoui</dc:creator>
  <cp:lastModifiedBy>Martha</cp:lastModifiedBy>
  <cp:revision>156</cp:revision>
  <dcterms:created xsi:type="dcterms:W3CDTF">2004-02-28T22:04:54Z</dcterms:created>
  <dcterms:modified xsi:type="dcterms:W3CDTF">2008-10-03T05:27:29Z</dcterms:modified>
</cp:coreProperties>
</file>