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Layouts/slideLayout4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Masters/slideMaster5.xml" ContentType="application/vnd.openxmlformats-officedocument.presentationml.slideMaster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diagrams/layout3.xml" ContentType="application/vnd.openxmlformats-officedocument.drawingml.diagram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diagrams/quickStyle1.xml" ContentType="application/vnd.openxmlformats-officedocument.drawingml.diagramStyl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notesSlides/notesSlide67.xml" ContentType="application/vnd.openxmlformats-officedocument.presentationml.notesSlide+xml"/>
  <Override PartName="/ppt/diagrams/quickStyle2.xml" ContentType="application/vnd.openxmlformats-officedocument.drawingml.diagramStyl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slides/slide32.xml" ContentType="application/vnd.openxmlformats-officedocument.presentationml.slide+xml"/>
  <Override PartName="/ppt/slideLayouts/slideLayout42.xml" ContentType="application/vnd.openxmlformats-officedocument.presentationml.slideLayout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85" r:id="rId2"/>
    <p:sldMasterId id="2147483696" r:id="rId3"/>
    <p:sldMasterId id="2147483702" r:id="rId4"/>
    <p:sldMasterId id="2147483881" r:id="rId5"/>
    <p:sldMasterId id="2147483899" r:id="rId6"/>
    <p:sldMasterId id="2147483947" r:id="rId7"/>
  </p:sldMasterIdLst>
  <p:notesMasterIdLst>
    <p:notesMasterId r:id="rId78"/>
  </p:notesMasterIdLst>
  <p:handoutMasterIdLst>
    <p:handoutMasterId r:id="rId79"/>
  </p:handoutMasterIdLst>
  <p:sldIdLst>
    <p:sldId id="483" r:id="rId8"/>
    <p:sldId id="693" r:id="rId9"/>
    <p:sldId id="476" r:id="rId10"/>
    <p:sldId id="655" r:id="rId11"/>
    <p:sldId id="599" r:id="rId12"/>
    <p:sldId id="603" r:id="rId13"/>
    <p:sldId id="640" r:id="rId14"/>
    <p:sldId id="604" r:id="rId15"/>
    <p:sldId id="641" r:id="rId16"/>
    <p:sldId id="642" r:id="rId17"/>
    <p:sldId id="643" r:id="rId18"/>
    <p:sldId id="649" r:id="rId19"/>
    <p:sldId id="644" r:id="rId20"/>
    <p:sldId id="645" r:id="rId21"/>
    <p:sldId id="646" r:id="rId22"/>
    <p:sldId id="605" r:id="rId23"/>
    <p:sldId id="606" r:id="rId24"/>
    <p:sldId id="608" r:id="rId25"/>
    <p:sldId id="648" r:id="rId26"/>
    <p:sldId id="607" r:id="rId27"/>
    <p:sldId id="650" r:id="rId28"/>
    <p:sldId id="656" r:id="rId29"/>
    <p:sldId id="612" r:id="rId30"/>
    <p:sldId id="614" r:id="rId31"/>
    <p:sldId id="616" r:id="rId32"/>
    <p:sldId id="651" r:id="rId33"/>
    <p:sldId id="615" r:id="rId34"/>
    <p:sldId id="652" r:id="rId35"/>
    <p:sldId id="694" r:id="rId36"/>
    <p:sldId id="613" r:id="rId37"/>
    <p:sldId id="654" r:id="rId38"/>
    <p:sldId id="665" r:id="rId39"/>
    <p:sldId id="617" r:id="rId40"/>
    <p:sldId id="618" r:id="rId41"/>
    <p:sldId id="658" r:id="rId42"/>
    <p:sldId id="657" r:id="rId43"/>
    <p:sldId id="697" r:id="rId44"/>
    <p:sldId id="659" r:id="rId45"/>
    <p:sldId id="660" r:id="rId46"/>
    <p:sldId id="661" r:id="rId47"/>
    <p:sldId id="698" r:id="rId48"/>
    <p:sldId id="622" r:id="rId49"/>
    <p:sldId id="700" r:id="rId50"/>
    <p:sldId id="701" r:id="rId51"/>
    <p:sldId id="702" r:id="rId52"/>
    <p:sldId id="623" r:id="rId53"/>
    <p:sldId id="703" r:id="rId54"/>
    <p:sldId id="699" r:id="rId55"/>
    <p:sldId id="653" r:id="rId56"/>
    <p:sldId id="666" r:id="rId57"/>
    <p:sldId id="680" r:id="rId58"/>
    <p:sldId id="600" r:id="rId59"/>
    <p:sldId id="598" r:id="rId60"/>
    <p:sldId id="667" r:id="rId61"/>
    <p:sldId id="668" r:id="rId62"/>
    <p:sldId id="671" r:id="rId63"/>
    <p:sldId id="681" r:id="rId64"/>
    <p:sldId id="672" r:id="rId65"/>
    <p:sldId id="685" r:id="rId66"/>
    <p:sldId id="686" r:id="rId67"/>
    <p:sldId id="688" r:id="rId68"/>
    <p:sldId id="684" r:id="rId69"/>
    <p:sldId id="687" r:id="rId70"/>
    <p:sldId id="673" r:id="rId71"/>
    <p:sldId id="689" r:id="rId72"/>
    <p:sldId id="674" r:id="rId73"/>
    <p:sldId id="690" r:id="rId74"/>
    <p:sldId id="675" r:id="rId75"/>
    <p:sldId id="691" r:id="rId76"/>
    <p:sldId id="692" r:id="rId7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683" autoAdjust="0"/>
    <p:restoredTop sz="93500" autoAdjust="0"/>
  </p:normalViewPr>
  <p:slideViewPr>
    <p:cSldViewPr>
      <p:cViewPr>
        <p:scale>
          <a:sx n="70" d="100"/>
          <a:sy n="70" d="100"/>
        </p:scale>
        <p:origin x="-6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45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38"/>
    </p:cViewPr>
  </p:sorterViewPr>
  <p:notesViewPr>
    <p:cSldViewPr>
      <p:cViewPr>
        <p:scale>
          <a:sx n="66" d="100"/>
          <a:sy n="66" d="100"/>
        </p:scale>
        <p:origin x="-1842" y="-78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63" Type="http://schemas.openxmlformats.org/officeDocument/2006/relationships/slide" Target="slides/slide56.xml"/><Relationship Id="rId68" Type="http://schemas.openxmlformats.org/officeDocument/2006/relationships/slide" Target="slides/slide61.xml"/><Relationship Id="rId76" Type="http://schemas.openxmlformats.org/officeDocument/2006/relationships/slide" Target="slides/slide69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66" Type="http://schemas.openxmlformats.org/officeDocument/2006/relationships/slide" Target="slides/slide59.xml"/><Relationship Id="rId74" Type="http://schemas.openxmlformats.org/officeDocument/2006/relationships/slide" Target="slides/slide67.xml"/><Relationship Id="rId79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4.xml"/><Relationship Id="rId82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slide" Target="slides/slide58.xml"/><Relationship Id="rId73" Type="http://schemas.openxmlformats.org/officeDocument/2006/relationships/slide" Target="slides/slide66.xml"/><Relationship Id="rId78" Type="http://schemas.openxmlformats.org/officeDocument/2006/relationships/notesMaster" Target="notesMasters/notesMaster1.xml"/><Relationship Id="rId8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64" Type="http://schemas.openxmlformats.org/officeDocument/2006/relationships/slide" Target="slides/slide57.xml"/><Relationship Id="rId69" Type="http://schemas.openxmlformats.org/officeDocument/2006/relationships/slide" Target="slides/slide62.xml"/><Relationship Id="rId77" Type="http://schemas.openxmlformats.org/officeDocument/2006/relationships/slide" Target="slides/slide70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72" Type="http://schemas.openxmlformats.org/officeDocument/2006/relationships/slide" Target="slides/slide65.xml"/><Relationship Id="rId80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slide" Target="slides/slide60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slide" Target="slides/slide55.xml"/><Relationship Id="rId70" Type="http://schemas.openxmlformats.org/officeDocument/2006/relationships/slide" Target="slides/slide63.xml"/><Relationship Id="rId75" Type="http://schemas.openxmlformats.org/officeDocument/2006/relationships/slide" Target="slides/slide68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BC7F48-943D-4579-99D8-83464A63800C}" type="doc">
      <dgm:prSet loTypeId="urn:microsoft.com/office/officeart/2005/8/layout/radial5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E01EC2C-AD23-42A5-A00B-87B710620D6A}">
      <dgm:prSet phldrT="[Text]"/>
      <dgm:spPr/>
      <dgm:t>
        <a:bodyPr/>
        <a:lstStyle/>
        <a:p>
          <a:r>
            <a:rPr lang="en-US" dirty="0" smtClean="0"/>
            <a:t>Main Topic</a:t>
          </a:r>
          <a:endParaRPr lang="en-US" dirty="0"/>
        </a:p>
      </dgm:t>
    </dgm:pt>
    <dgm:pt modelId="{9031A151-0B01-4576-9741-102BEF4AB380}" type="parTrans" cxnId="{E47FF44E-8385-4D49-9D5E-5819B8FA8763}">
      <dgm:prSet/>
      <dgm:spPr/>
      <dgm:t>
        <a:bodyPr/>
        <a:lstStyle/>
        <a:p>
          <a:endParaRPr lang="en-US"/>
        </a:p>
      </dgm:t>
    </dgm:pt>
    <dgm:pt modelId="{F469D700-EC80-48D9-9AE8-9F98FAF4559D}" type="sibTrans" cxnId="{E47FF44E-8385-4D49-9D5E-5819B8FA8763}">
      <dgm:prSet/>
      <dgm:spPr/>
      <dgm:t>
        <a:bodyPr/>
        <a:lstStyle/>
        <a:p>
          <a:endParaRPr lang="en-US"/>
        </a:p>
      </dgm:t>
    </dgm:pt>
    <dgm:pt modelId="{46A0B6B3-6D66-4721-8EDC-7F8334D889FF}">
      <dgm:prSet phldrT="[Text]"/>
      <dgm:spPr/>
      <dgm:t>
        <a:bodyPr/>
        <a:lstStyle/>
        <a:p>
          <a:r>
            <a:rPr lang="en-US" dirty="0" smtClean="0"/>
            <a:t>Idea 1</a:t>
          </a:r>
          <a:endParaRPr lang="en-US" dirty="0"/>
        </a:p>
      </dgm:t>
    </dgm:pt>
    <dgm:pt modelId="{8F55F32F-97B4-4834-A5A5-8FEC2CE4C731}" type="parTrans" cxnId="{5FBA7889-FEAF-4E5A-A8B1-F571C818D3EE}">
      <dgm:prSet/>
      <dgm:spPr/>
      <dgm:t>
        <a:bodyPr/>
        <a:lstStyle/>
        <a:p>
          <a:endParaRPr lang="en-US"/>
        </a:p>
      </dgm:t>
    </dgm:pt>
    <dgm:pt modelId="{42B0AABE-C2B8-4B68-8FAF-A9DA2D55F0F7}" type="sibTrans" cxnId="{5FBA7889-FEAF-4E5A-A8B1-F571C818D3EE}">
      <dgm:prSet/>
      <dgm:spPr/>
      <dgm:t>
        <a:bodyPr/>
        <a:lstStyle/>
        <a:p>
          <a:endParaRPr lang="en-US"/>
        </a:p>
      </dgm:t>
    </dgm:pt>
    <dgm:pt modelId="{B0E3706D-A9D2-47ED-BC9B-904045892B11}">
      <dgm:prSet phldrT="[Text]"/>
      <dgm:spPr/>
      <dgm:t>
        <a:bodyPr/>
        <a:lstStyle/>
        <a:p>
          <a:r>
            <a:rPr lang="en-US" dirty="0" smtClean="0"/>
            <a:t>Idea 2</a:t>
          </a:r>
          <a:endParaRPr lang="en-US" dirty="0"/>
        </a:p>
      </dgm:t>
    </dgm:pt>
    <dgm:pt modelId="{79622E25-6198-4E9D-A71A-B1B6D36A67C7}" type="parTrans" cxnId="{A4EB246F-8955-47C9-A41F-2ACDEE90C0B6}">
      <dgm:prSet/>
      <dgm:spPr/>
      <dgm:t>
        <a:bodyPr/>
        <a:lstStyle/>
        <a:p>
          <a:endParaRPr lang="en-US"/>
        </a:p>
      </dgm:t>
    </dgm:pt>
    <dgm:pt modelId="{52797FA0-C7D6-408A-8DCE-EEB609BDB3E9}" type="sibTrans" cxnId="{A4EB246F-8955-47C9-A41F-2ACDEE90C0B6}">
      <dgm:prSet/>
      <dgm:spPr/>
      <dgm:t>
        <a:bodyPr/>
        <a:lstStyle/>
        <a:p>
          <a:endParaRPr lang="en-US"/>
        </a:p>
      </dgm:t>
    </dgm:pt>
    <dgm:pt modelId="{81CC4B26-C2D3-4FC8-ADFA-DA19C720FCD9}">
      <dgm:prSet phldrT="[Text]"/>
      <dgm:spPr/>
      <dgm:t>
        <a:bodyPr/>
        <a:lstStyle/>
        <a:p>
          <a:r>
            <a:rPr lang="en-US" dirty="0" smtClean="0"/>
            <a:t>Idea 3</a:t>
          </a:r>
          <a:endParaRPr lang="en-US" dirty="0"/>
        </a:p>
      </dgm:t>
    </dgm:pt>
    <dgm:pt modelId="{CC08A6AA-7DF8-4DFC-8B05-80B62616C574}" type="parTrans" cxnId="{D1238DC6-661A-4B4A-BB64-D1F63F87CB17}">
      <dgm:prSet/>
      <dgm:spPr/>
      <dgm:t>
        <a:bodyPr/>
        <a:lstStyle/>
        <a:p>
          <a:endParaRPr lang="en-US"/>
        </a:p>
      </dgm:t>
    </dgm:pt>
    <dgm:pt modelId="{C01290EF-5B9E-4799-B08B-8D616990EB8C}" type="sibTrans" cxnId="{D1238DC6-661A-4B4A-BB64-D1F63F87CB17}">
      <dgm:prSet/>
      <dgm:spPr/>
      <dgm:t>
        <a:bodyPr/>
        <a:lstStyle/>
        <a:p>
          <a:endParaRPr lang="en-US"/>
        </a:p>
      </dgm:t>
    </dgm:pt>
    <dgm:pt modelId="{6A8FD96D-49D1-4AFA-AF7B-D097FB7565DA}">
      <dgm:prSet phldrT="[Text]"/>
      <dgm:spPr/>
      <dgm:t>
        <a:bodyPr/>
        <a:lstStyle/>
        <a:p>
          <a:r>
            <a:rPr lang="en-US" dirty="0" smtClean="0"/>
            <a:t>Idea 4</a:t>
          </a:r>
          <a:endParaRPr lang="en-US" dirty="0"/>
        </a:p>
      </dgm:t>
    </dgm:pt>
    <dgm:pt modelId="{05B895DD-121A-4A1C-B2C6-4F178E5598F9}" type="parTrans" cxnId="{BD5DC2C1-F821-4C29-8792-0F5BAF30F0E9}">
      <dgm:prSet/>
      <dgm:spPr/>
      <dgm:t>
        <a:bodyPr/>
        <a:lstStyle/>
        <a:p>
          <a:endParaRPr lang="en-US"/>
        </a:p>
      </dgm:t>
    </dgm:pt>
    <dgm:pt modelId="{AE3C6328-FF57-4D00-A3C1-73D426D015B2}" type="sibTrans" cxnId="{BD5DC2C1-F821-4C29-8792-0F5BAF30F0E9}">
      <dgm:prSet/>
      <dgm:spPr/>
      <dgm:t>
        <a:bodyPr/>
        <a:lstStyle/>
        <a:p>
          <a:endParaRPr lang="en-US"/>
        </a:p>
      </dgm:t>
    </dgm:pt>
    <dgm:pt modelId="{C133E87C-FD1C-4440-B311-CEABE82EBF1C}">
      <dgm:prSet phldrT="[Text]"/>
      <dgm:spPr/>
      <dgm:t>
        <a:bodyPr/>
        <a:lstStyle/>
        <a:p>
          <a:r>
            <a:rPr lang="en-US" dirty="0" smtClean="0"/>
            <a:t>Idea 5</a:t>
          </a:r>
          <a:endParaRPr lang="en-US" dirty="0"/>
        </a:p>
      </dgm:t>
    </dgm:pt>
    <dgm:pt modelId="{8CBB2407-5964-4B11-9EC5-B71A2961747D}" type="parTrans" cxnId="{50848C15-4764-4899-8836-593BC446B1E6}">
      <dgm:prSet/>
      <dgm:spPr/>
      <dgm:t>
        <a:bodyPr/>
        <a:lstStyle/>
        <a:p>
          <a:endParaRPr lang="en-US"/>
        </a:p>
      </dgm:t>
    </dgm:pt>
    <dgm:pt modelId="{E87D244D-7C47-4AB0-B234-9E214C6146EC}" type="sibTrans" cxnId="{50848C15-4764-4899-8836-593BC446B1E6}">
      <dgm:prSet/>
      <dgm:spPr/>
      <dgm:t>
        <a:bodyPr/>
        <a:lstStyle/>
        <a:p>
          <a:endParaRPr lang="en-US"/>
        </a:p>
      </dgm:t>
    </dgm:pt>
    <dgm:pt modelId="{C9BBC7A0-B4EA-45DF-8814-535BFCEB54FE}" type="pres">
      <dgm:prSet presAssocID="{B8BC7F48-943D-4579-99D8-83464A63800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23396F-ABE0-404E-ACDC-8261ED1A7559}" type="pres">
      <dgm:prSet presAssocID="{4E01EC2C-AD23-42A5-A00B-87B710620D6A}" presName="centerShape" presStyleLbl="node0" presStyleIdx="0" presStyleCnt="1"/>
      <dgm:spPr/>
      <dgm:t>
        <a:bodyPr/>
        <a:lstStyle/>
        <a:p>
          <a:endParaRPr lang="en-US"/>
        </a:p>
      </dgm:t>
    </dgm:pt>
    <dgm:pt modelId="{0E4787EC-0815-40D2-8260-B4D2A3FD7D99}" type="pres">
      <dgm:prSet presAssocID="{8F55F32F-97B4-4834-A5A5-8FEC2CE4C731}" presName="parTrans" presStyleLbl="sibTrans2D1" presStyleIdx="0" presStyleCnt="5"/>
      <dgm:spPr/>
      <dgm:t>
        <a:bodyPr/>
        <a:lstStyle/>
        <a:p>
          <a:endParaRPr lang="en-US"/>
        </a:p>
      </dgm:t>
    </dgm:pt>
    <dgm:pt modelId="{2649AC1E-1D6C-4AD0-AF46-56F42C6B2CCB}" type="pres">
      <dgm:prSet presAssocID="{8F55F32F-97B4-4834-A5A5-8FEC2CE4C731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9D6AA154-6933-4D63-802F-29BABA29790A}" type="pres">
      <dgm:prSet presAssocID="{46A0B6B3-6D66-4721-8EDC-7F8334D889FF}" presName="node" presStyleLbl="node1" presStyleIdx="0" presStyleCnt="5" custScaleX="128247" custScaleY="1214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1FFE1C-435C-4998-84FB-A7BE539CE1A3}" type="pres">
      <dgm:prSet presAssocID="{79622E25-6198-4E9D-A71A-B1B6D36A67C7}" presName="parTrans" presStyleLbl="sibTrans2D1" presStyleIdx="1" presStyleCnt="5"/>
      <dgm:spPr/>
      <dgm:t>
        <a:bodyPr/>
        <a:lstStyle/>
        <a:p>
          <a:endParaRPr lang="en-US"/>
        </a:p>
      </dgm:t>
    </dgm:pt>
    <dgm:pt modelId="{F50F29FD-A7A5-4ED0-8804-2351AAEB34A1}" type="pres">
      <dgm:prSet presAssocID="{79622E25-6198-4E9D-A71A-B1B6D36A67C7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4F38A98A-1783-4DC8-BE6B-8B4B5CB86C34}" type="pres">
      <dgm:prSet presAssocID="{B0E3706D-A9D2-47ED-BC9B-904045892B11}" presName="node" presStyleLbl="node1" presStyleIdx="1" presStyleCnt="5" custScaleX="124222" custScaleY="1178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660431-C051-4DBE-B423-26A7782DA5D0}" type="pres">
      <dgm:prSet presAssocID="{CC08A6AA-7DF8-4DFC-8B05-80B62616C574}" presName="parTrans" presStyleLbl="sibTrans2D1" presStyleIdx="2" presStyleCnt="5"/>
      <dgm:spPr/>
      <dgm:t>
        <a:bodyPr/>
        <a:lstStyle/>
        <a:p>
          <a:endParaRPr lang="en-US"/>
        </a:p>
      </dgm:t>
    </dgm:pt>
    <dgm:pt modelId="{BDB3B6CE-0100-4301-96A7-99D758F25264}" type="pres">
      <dgm:prSet presAssocID="{CC08A6AA-7DF8-4DFC-8B05-80B62616C574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FE5F3361-6A10-4FD1-8D1B-4AFC72D40923}" type="pres">
      <dgm:prSet presAssocID="{81CC4B26-C2D3-4FC8-ADFA-DA19C720FCD9}" presName="node" presStyleLbl="node1" presStyleIdx="2" presStyleCnt="5" custScaleX="127715" custScaleY="1213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23A2F3-6351-4503-B546-863399C00A1C}" type="pres">
      <dgm:prSet presAssocID="{05B895DD-121A-4A1C-B2C6-4F178E5598F9}" presName="parTrans" presStyleLbl="sibTrans2D1" presStyleIdx="3" presStyleCnt="5"/>
      <dgm:spPr/>
      <dgm:t>
        <a:bodyPr/>
        <a:lstStyle/>
        <a:p>
          <a:endParaRPr lang="en-US"/>
        </a:p>
      </dgm:t>
    </dgm:pt>
    <dgm:pt modelId="{DB86FB49-63F9-4105-8E09-B038F1F78E42}" type="pres">
      <dgm:prSet presAssocID="{05B895DD-121A-4A1C-B2C6-4F178E5598F9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3B078C19-10DF-42B0-A186-13DC207FDBD3}" type="pres">
      <dgm:prSet presAssocID="{6A8FD96D-49D1-4AFA-AF7B-D097FB7565DA}" presName="node" presStyleLbl="node1" presStyleIdx="3" presStyleCnt="5" custScaleX="129733" custScaleY="1215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1D319F-0BAC-4F49-A9AB-E0381BEF9531}" type="pres">
      <dgm:prSet presAssocID="{8CBB2407-5964-4B11-9EC5-B71A2961747D}" presName="parTrans" presStyleLbl="sibTrans2D1" presStyleIdx="4" presStyleCnt="5"/>
      <dgm:spPr/>
      <dgm:t>
        <a:bodyPr/>
        <a:lstStyle/>
        <a:p>
          <a:endParaRPr lang="en-US"/>
        </a:p>
      </dgm:t>
    </dgm:pt>
    <dgm:pt modelId="{E9F42D89-4111-4049-9BB0-0604D6401547}" type="pres">
      <dgm:prSet presAssocID="{8CBB2407-5964-4B11-9EC5-B71A2961747D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65AC7961-6076-46FA-B90C-197019F55F10}" type="pres">
      <dgm:prSet presAssocID="{C133E87C-FD1C-4440-B311-CEABE82EBF1C}" presName="node" presStyleLbl="node1" presStyleIdx="4" presStyleCnt="5" custScaleX="130719" custScaleY="1177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614641-16F9-44EA-B5EB-DF4FEC5AB3ED}" type="presOf" srcId="{6A8FD96D-49D1-4AFA-AF7B-D097FB7565DA}" destId="{3B078C19-10DF-42B0-A186-13DC207FDBD3}" srcOrd="0" destOrd="0" presId="urn:microsoft.com/office/officeart/2005/8/layout/radial5"/>
    <dgm:cxn modelId="{2F55AB1B-05C7-495F-90B4-F082BE3279C2}" type="presOf" srcId="{CC08A6AA-7DF8-4DFC-8B05-80B62616C574}" destId="{BDB3B6CE-0100-4301-96A7-99D758F25264}" srcOrd="1" destOrd="0" presId="urn:microsoft.com/office/officeart/2005/8/layout/radial5"/>
    <dgm:cxn modelId="{88DDC763-8161-4850-A575-E29916514C37}" type="presOf" srcId="{B8BC7F48-943D-4579-99D8-83464A63800C}" destId="{C9BBC7A0-B4EA-45DF-8814-535BFCEB54FE}" srcOrd="0" destOrd="0" presId="urn:microsoft.com/office/officeart/2005/8/layout/radial5"/>
    <dgm:cxn modelId="{72A9900B-5BBA-4864-8E9A-97556EFC9A13}" type="presOf" srcId="{46A0B6B3-6D66-4721-8EDC-7F8334D889FF}" destId="{9D6AA154-6933-4D63-802F-29BABA29790A}" srcOrd="0" destOrd="0" presId="urn:microsoft.com/office/officeart/2005/8/layout/radial5"/>
    <dgm:cxn modelId="{8482FE6A-7A69-408A-9EFC-F1A587A639AD}" type="presOf" srcId="{79622E25-6198-4E9D-A71A-B1B6D36A67C7}" destId="{F50F29FD-A7A5-4ED0-8804-2351AAEB34A1}" srcOrd="1" destOrd="0" presId="urn:microsoft.com/office/officeart/2005/8/layout/radial5"/>
    <dgm:cxn modelId="{D1238DC6-661A-4B4A-BB64-D1F63F87CB17}" srcId="{4E01EC2C-AD23-42A5-A00B-87B710620D6A}" destId="{81CC4B26-C2D3-4FC8-ADFA-DA19C720FCD9}" srcOrd="2" destOrd="0" parTransId="{CC08A6AA-7DF8-4DFC-8B05-80B62616C574}" sibTransId="{C01290EF-5B9E-4799-B08B-8D616990EB8C}"/>
    <dgm:cxn modelId="{E47FF44E-8385-4D49-9D5E-5819B8FA8763}" srcId="{B8BC7F48-943D-4579-99D8-83464A63800C}" destId="{4E01EC2C-AD23-42A5-A00B-87B710620D6A}" srcOrd="0" destOrd="0" parTransId="{9031A151-0B01-4576-9741-102BEF4AB380}" sibTransId="{F469D700-EC80-48D9-9AE8-9F98FAF4559D}"/>
    <dgm:cxn modelId="{C026AC93-7BB6-43AA-BA6F-8FAB30A4DD42}" type="presOf" srcId="{CC08A6AA-7DF8-4DFC-8B05-80B62616C574}" destId="{02660431-C051-4DBE-B423-26A7782DA5D0}" srcOrd="0" destOrd="0" presId="urn:microsoft.com/office/officeart/2005/8/layout/radial5"/>
    <dgm:cxn modelId="{CFF29F90-562E-4E2A-B17E-FF59AD8D492B}" type="presOf" srcId="{81CC4B26-C2D3-4FC8-ADFA-DA19C720FCD9}" destId="{FE5F3361-6A10-4FD1-8D1B-4AFC72D40923}" srcOrd="0" destOrd="0" presId="urn:microsoft.com/office/officeart/2005/8/layout/radial5"/>
    <dgm:cxn modelId="{79E9F0B0-D284-4A53-99D3-58172EA5CC0E}" type="presOf" srcId="{4E01EC2C-AD23-42A5-A00B-87B710620D6A}" destId="{1023396F-ABE0-404E-ACDC-8261ED1A7559}" srcOrd="0" destOrd="0" presId="urn:microsoft.com/office/officeart/2005/8/layout/radial5"/>
    <dgm:cxn modelId="{5FBA7889-FEAF-4E5A-A8B1-F571C818D3EE}" srcId="{4E01EC2C-AD23-42A5-A00B-87B710620D6A}" destId="{46A0B6B3-6D66-4721-8EDC-7F8334D889FF}" srcOrd="0" destOrd="0" parTransId="{8F55F32F-97B4-4834-A5A5-8FEC2CE4C731}" sibTransId="{42B0AABE-C2B8-4B68-8FAF-A9DA2D55F0F7}"/>
    <dgm:cxn modelId="{2C8FD113-6E97-40CE-9D80-3E10C0E1F4E2}" type="presOf" srcId="{05B895DD-121A-4A1C-B2C6-4F178E5598F9}" destId="{DB86FB49-63F9-4105-8E09-B038F1F78E42}" srcOrd="1" destOrd="0" presId="urn:microsoft.com/office/officeart/2005/8/layout/radial5"/>
    <dgm:cxn modelId="{FA09CE1C-3F30-4A46-B373-08F5AD24F7A5}" type="presOf" srcId="{8F55F32F-97B4-4834-A5A5-8FEC2CE4C731}" destId="{0E4787EC-0815-40D2-8260-B4D2A3FD7D99}" srcOrd="0" destOrd="0" presId="urn:microsoft.com/office/officeart/2005/8/layout/radial5"/>
    <dgm:cxn modelId="{884B71F1-9CB0-4808-B9FD-CFC9538C5E92}" type="presOf" srcId="{8CBB2407-5964-4B11-9EC5-B71A2961747D}" destId="{E9F42D89-4111-4049-9BB0-0604D6401547}" srcOrd="1" destOrd="0" presId="urn:microsoft.com/office/officeart/2005/8/layout/radial5"/>
    <dgm:cxn modelId="{4B4DE422-A582-48A9-B357-323C9A93A33F}" type="presOf" srcId="{B0E3706D-A9D2-47ED-BC9B-904045892B11}" destId="{4F38A98A-1783-4DC8-BE6B-8B4B5CB86C34}" srcOrd="0" destOrd="0" presId="urn:microsoft.com/office/officeart/2005/8/layout/radial5"/>
    <dgm:cxn modelId="{4909844D-A9FF-45A4-AAD9-38C7F2F24E16}" type="presOf" srcId="{05B895DD-121A-4A1C-B2C6-4F178E5598F9}" destId="{5723A2F3-6351-4503-B546-863399C00A1C}" srcOrd="0" destOrd="0" presId="urn:microsoft.com/office/officeart/2005/8/layout/radial5"/>
    <dgm:cxn modelId="{BD5DC2C1-F821-4C29-8792-0F5BAF30F0E9}" srcId="{4E01EC2C-AD23-42A5-A00B-87B710620D6A}" destId="{6A8FD96D-49D1-4AFA-AF7B-D097FB7565DA}" srcOrd="3" destOrd="0" parTransId="{05B895DD-121A-4A1C-B2C6-4F178E5598F9}" sibTransId="{AE3C6328-FF57-4D00-A3C1-73D426D015B2}"/>
    <dgm:cxn modelId="{A4EB246F-8955-47C9-A41F-2ACDEE90C0B6}" srcId="{4E01EC2C-AD23-42A5-A00B-87B710620D6A}" destId="{B0E3706D-A9D2-47ED-BC9B-904045892B11}" srcOrd="1" destOrd="0" parTransId="{79622E25-6198-4E9D-A71A-B1B6D36A67C7}" sibTransId="{52797FA0-C7D6-408A-8DCE-EEB609BDB3E9}"/>
    <dgm:cxn modelId="{72669FE8-AEFE-444B-A047-A3895C2B567E}" type="presOf" srcId="{79622E25-6198-4E9D-A71A-B1B6D36A67C7}" destId="{C71FFE1C-435C-4998-84FB-A7BE539CE1A3}" srcOrd="0" destOrd="0" presId="urn:microsoft.com/office/officeart/2005/8/layout/radial5"/>
    <dgm:cxn modelId="{A43C9794-BBCA-46EE-8E82-94DCE0ADE3B4}" type="presOf" srcId="{8F55F32F-97B4-4834-A5A5-8FEC2CE4C731}" destId="{2649AC1E-1D6C-4AD0-AF46-56F42C6B2CCB}" srcOrd="1" destOrd="0" presId="urn:microsoft.com/office/officeart/2005/8/layout/radial5"/>
    <dgm:cxn modelId="{F9C6895D-89D1-4D39-8EEB-91D94377DAD9}" type="presOf" srcId="{C133E87C-FD1C-4440-B311-CEABE82EBF1C}" destId="{65AC7961-6076-46FA-B90C-197019F55F10}" srcOrd="0" destOrd="0" presId="urn:microsoft.com/office/officeart/2005/8/layout/radial5"/>
    <dgm:cxn modelId="{0AF5C721-5020-4B12-8FD2-348B4429A097}" type="presOf" srcId="{8CBB2407-5964-4B11-9EC5-B71A2961747D}" destId="{B51D319F-0BAC-4F49-A9AB-E0381BEF9531}" srcOrd="0" destOrd="0" presId="urn:microsoft.com/office/officeart/2005/8/layout/radial5"/>
    <dgm:cxn modelId="{50848C15-4764-4899-8836-593BC446B1E6}" srcId="{4E01EC2C-AD23-42A5-A00B-87B710620D6A}" destId="{C133E87C-FD1C-4440-B311-CEABE82EBF1C}" srcOrd="4" destOrd="0" parTransId="{8CBB2407-5964-4B11-9EC5-B71A2961747D}" sibTransId="{E87D244D-7C47-4AB0-B234-9E214C6146EC}"/>
    <dgm:cxn modelId="{6C386549-4613-4B6F-90F2-1CC6450EA44A}" type="presParOf" srcId="{C9BBC7A0-B4EA-45DF-8814-535BFCEB54FE}" destId="{1023396F-ABE0-404E-ACDC-8261ED1A7559}" srcOrd="0" destOrd="0" presId="urn:microsoft.com/office/officeart/2005/8/layout/radial5"/>
    <dgm:cxn modelId="{F3CCDE37-D8EB-4775-AC13-A78528C6893C}" type="presParOf" srcId="{C9BBC7A0-B4EA-45DF-8814-535BFCEB54FE}" destId="{0E4787EC-0815-40D2-8260-B4D2A3FD7D99}" srcOrd="1" destOrd="0" presId="urn:microsoft.com/office/officeart/2005/8/layout/radial5"/>
    <dgm:cxn modelId="{610CEE8D-2D0E-4D1E-BB37-8E1A9070DEC8}" type="presParOf" srcId="{0E4787EC-0815-40D2-8260-B4D2A3FD7D99}" destId="{2649AC1E-1D6C-4AD0-AF46-56F42C6B2CCB}" srcOrd="0" destOrd="0" presId="urn:microsoft.com/office/officeart/2005/8/layout/radial5"/>
    <dgm:cxn modelId="{55AA215D-2C27-423A-9470-F3DF54137E21}" type="presParOf" srcId="{C9BBC7A0-B4EA-45DF-8814-535BFCEB54FE}" destId="{9D6AA154-6933-4D63-802F-29BABA29790A}" srcOrd="2" destOrd="0" presId="urn:microsoft.com/office/officeart/2005/8/layout/radial5"/>
    <dgm:cxn modelId="{F580BEAC-8F7F-421A-90C5-AE5CEF19782A}" type="presParOf" srcId="{C9BBC7A0-B4EA-45DF-8814-535BFCEB54FE}" destId="{C71FFE1C-435C-4998-84FB-A7BE539CE1A3}" srcOrd="3" destOrd="0" presId="urn:microsoft.com/office/officeart/2005/8/layout/radial5"/>
    <dgm:cxn modelId="{F583DFE0-CEC4-4764-8538-166A8E49956C}" type="presParOf" srcId="{C71FFE1C-435C-4998-84FB-A7BE539CE1A3}" destId="{F50F29FD-A7A5-4ED0-8804-2351AAEB34A1}" srcOrd="0" destOrd="0" presId="urn:microsoft.com/office/officeart/2005/8/layout/radial5"/>
    <dgm:cxn modelId="{65F96286-016D-4836-BA15-D410DFFB9907}" type="presParOf" srcId="{C9BBC7A0-B4EA-45DF-8814-535BFCEB54FE}" destId="{4F38A98A-1783-4DC8-BE6B-8B4B5CB86C34}" srcOrd="4" destOrd="0" presId="urn:microsoft.com/office/officeart/2005/8/layout/radial5"/>
    <dgm:cxn modelId="{379AD7AF-91B1-4B5D-8D2F-E8879B69CEDF}" type="presParOf" srcId="{C9BBC7A0-B4EA-45DF-8814-535BFCEB54FE}" destId="{02660431-C051-4DBE-B423-26A7782DA5D0}" srcOrd="5" destOrd="0" presId="urn:microsoft.com/office/officeart/2005/8/layout/radial5"/>
    <dgm:cxn modelId="{FAA62565-9D93-4770-86D3-9D5C6DB33CC8}" type="presParOf" srcId="{02660431-C051-4DBE-B423-26A7782DA5D0}" destId="{BDB3B6CE-0100-4301-96A7-99D758F25264}" srcOrd="0" destOrd="0" presId="urn:microsoft.com/office/officeart/2005/8/layout/radial5"/>
    <dgm:cxn modelId="{32F665A6-571E-46E9-BC00-5FFDDE478603}" type="presParOf" srcId="{C9BBC7A0-B4EA-45DF-8814-535BFCEB54FE}" destId="{FE5F3361-6A10-4FD1-8D1B-4AFC72D40923}" srcOrd="6" destOrd="0" presId="urn:microsoft.com/office/officeart/2005/8/layout/radial5"/>
    <dgm:cxn modelId="{EAC737E2-DE89-457D-9A6D-A1758A84E043}" type="presParOf" srcId="{C9BBC7A0-B4EA-45DF-8814-535BFCEB54FE}" destId="{5723A2F3-6351-4503-B546-863399C00A1C}" srcOrd="7" destOrd="0" presId="urn:microsoft.com/office/officeart/2005/8/layout/radial5"/>
    <dgm:cxn modelId="{CB74B9A9-A764-461F-BEB1-ECFFC55763EC}" type="presParOf" srcId="{5723A2F3-6351-4503-B546-863399C00A1C}" destId="{DB86FB49-63F9-4105-8E09-B038F1F78E42}" srcOrd="0" destOrd="0" presId="urn:microsoft.com/office/officeart/2005/8/layout/radial5"/>
    <dgm:cxn modelId="{4A21B184-7A9C-4F5F-834C-F39270C544A8}" type="presParOf" srcId="{C9BBC7A0-B4EA-45DF-8814-535BFCEB54FE}" destId="{3B078C19-10DF-42B0-A186-13DC207FDBD3}" srcOrd="8" destOrd="0" presId="urn:microsoft.com/office/officeart/2005/8/layout/radial5"/>
    <dgm:cxn modelId="{72749797-8520-435B-A273-6A95B9725B63}" type="presParOf" srcId="{C9BBC7A0-B4EA-45DF-8814-535BFCEB54FE}" destId="{B51D319F-0BAC-4F49-A9AB-E0381BEF9531}" srcOrd="9" destOrd="0" presId="urn:microsoft.com/office/officeart/2005/8/layout/radial5"/>
    <dgm:cxn modelId="{4C93FAB1-6B40-4376-86C5-7BB6C8B7E812}" type="presParOf" srcId="{B51D319F-0BAC-4F49-A9AB-E0381BEF9531}" destId="{E9F42D89-4111-4049-9BB0-0604D6401547}" srcOrd="0" destOrd="0" presId="urn:microsoft.com/office/officeart/2005/8/layout/radial5"/>
    <dgm:cxn modelId="{10C9C6D6-0C5C-4399-8C4E-423D4BCB39E6}" type="presParOf" srcId="{C9BBC7A0-B4EA-45DF-8814-535BFCEB54FE}" destId="{65AC7961-6076-46FA-B90C-197019F55F10}" srcOrd="10" destOrd="0" presId="urn:microsoft.com/office/officeart/2005/8/layout/radial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570CBC-30E1-4AC0-B710-D46B1E6D7C17}" type="doc">
      <dgm:prSet loTypeId="urn:microsoft.com/office/officeart/2005/8/layout/funnel1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E71048B-9764-4FF9-B7EC-93B10CF8C66D}">
      <dgm:prSet phldrT="[Text]"/>
      <dgm:spPr/>
      <dgm:t>
        <a:bodyPr/>
        <a:lstStyle/>
        <a:p>
          <a:r>
            <a:rPr lang="en-US" dirty="0" smtClean="0"/>
            <a:t>voting</a:t>
          </a:r>
          <a:endParaRPr lang="en-US" dirty="0"/>
        </a:p>
      </dgm:t>
    </dgm:pt>
    <dgm:pt modelId="{E263EDAC-C08E-4676-9C4C-B556839C56AD}" type="parTrans" cxnId="{2F93030B-70CD-4F32-9A3D-0EE4C4F36656}">
      <dgm:prSet/>
      <dgm:spPr/>
      <dgm:t>
        <a:bodyPr/>
        <a:lstStyle/>
        <a:p>
          <a:endParaRPr lang="en-US"/>
        </a:p>
      </dgm:t>
    </dgm:pt>
    <dgm:pt modelId="{2999E7E5-39AF-47C7-B580-2F538BA89626}" type="sibTrans" cxnId="{2F93030B-70CD-4F32-9A3D-0EE4C4F36656}">
      <dgm:prSet/>
      <dgm:spPr/>
      <dgm:t>
        <a:bodyPr/>
        <a:lstStyle/>
        <a:p>
          <a:endParaRPr lang="en-US"/>
        </a:p>
      </dgm:t>
    </dgm:pt>
    <dgm:pt modelId="{B1C1A04F-5D25-418B-8963-F4EC5E02B823}">
      <dgm:prSet phldrT="[Text]"/>
      <dgm:spPr/>
      <dgm:t>
        <a:bodyPr/>
        <a:lstStyle/>
        <a:p>
          <a:r>
            <a:rPr lang="en-US" dirty="0" smtClean="0"/>
            <a:t>right or privilege?</a:t>
          </a:r>
          <a:endParaRPr lang="en-US" dirty="0"/>
        </a:p>
      </dgm:t>
    </dgm:pt>
    <dgm:pt modelId="{3CAC95A1-173F-4504-B6F6-8EC1DC60F806}" type="parTrans" cxnId="{CF264D1A-DF77-4F61-A97D-9970125D3F11}">
      <dgm:prSet/>
      <dgm:spPr/>
      <dgm:t>
        <a:bodyPr/>
        <a:lstStyle/>
        <a:p>
          <a:endParaRPr lang="en-US"/>
        </a:p>
      </dgm:t>
    </dgm:pt>
    <dgm:pt modelId="{B3D4EC8E-E872-4A86-8C05-E87B715976E4}" type="sibTrans" cxnId="{CF264D1A-DF77-4F61-A97D-9970125D3F11}">
      <dgm:prSet/>
      <dgm:spPr/>
      <dgm:t>
        <a:bodyPr/>
        <a:lstStyle/>
        <a:p>
          <a:endParaRPr lang="en-US"/>
        </a:p>
      </dgm:t>
    </dgm:pt>
    <dgm:pt modelId="{9A27B63D-D2B2-4C5E-95D7-54BDB05CA8A6}">
      <dgm:prSet phldrT="[Text]"/>
      <dgm:spPr/>
      <dgm:t>
        <a:bodyPr/>
        <a:lstStyle/>
        <a:p>
          <a:r>
            <a:rPr lang="en-US" dirty="0" smtClean="0"/>
            <a:t>Will I vote?</a:t>
          </a:r>
          <a:endParaRPr lang="en-US" dirty="0"/>
        </a:p>
      </dgm:t>
    </dgm:pt>
    <dgm:pt modelId="{DC0DC920-DC63-442D-899F-5E805257F351}" type="parTrans" cxnId="{1DB68706-D0FC-45D6-B575-5B863F058963}">
      <dgm:prSet/>
      <dgm:spPr/>
      <dgm:t>
        <a:bodyPr/>
        <a:lstStyle/>
        <a:p>
          <a:endParaRPr lang="en-US"/>
        </a:p>
      </dgm:t>
    </dgm:pt>
    <dgm:pt modelId="{1145C984-F1B5-4E34-83DA-D508027A950D}" type="sibTrans" cxnId="{1DB68706-D0FC-45D6-B575-5B863F058963}">
      <dgm:prSet/>
      <dgm:spPr/>
      <dgm:t>
        <a:bodyPr/>
        <a:lstStyle/>
        <a:p>
          <a:endParaRPr lang="en-US"/>
        </a:p>
      </dgm:t>
    </dgm:pt>
    <dgm:pt modelId="{A40FE695-8670-4C27-92B4-B580F3C76204}">
      <dgm:prSet phldrT="[Text]"/>
      <dgm:spPr/>
      <dgm:t>
        <a:bodyPr/>
        <a:lstStyle/>
        <a:p>
          <a:r>
            <a:rPr lang="en-US" dirty="0" smtClean="0">
              <a:solidFill>
                <a:srgbClr val="FFC000"/>
              </a:solidFill>
            </a:rPr>
            <a:t>Should voting be mandatory?</a:t>
          </a:r>
          <a:endParaRPr lang="en-US" dirty="0">
            <a:solidFill>
              <a:srgbClr val="FFC000"/>
            </a:solidFill>
          </a:endParaRPr>
        </a:p>
      </dgm:t>
    </dgm:pt>
    <dgm:pt modelId="{985EF5E7-1808-4BCA-AE79-002CA6241ABB}" type="parTrans" cxnId="{2F8D04DD-DB0D-460F-B09F-730A45C14650}">
      <dgm:prSet/>
      <dgm:spPr/>
      <dgm:t>
        <a:bodyPr/>
        <a:lstStyle/>
        <a:p>
          <a:endParaRPr lang="en-US"/>
        </a:p>
      </dgm:t>
    </dgm:pt>
    <dgm:pt modelId="{5E52C367-FF6D-474D-B953-DF10E21E625B}" type="sibTrans" cxnId="{2F8D04DD-DB0D-460F-B09F-730A45C14650}">
      <dgm:prSet/>
      <dgm:spPr/>
      <dgm:t>
        <a:bodyPr/>
        <a:lstStyle/>
        <a:p>
          <a:endParaRPr lang="en-US"/>
        </a:p>
      </dgm:t>
    </dgm:pt>
    <dgm:pt modelId="{26379BBE-42A1-44B2-B481-1AC0C3DAD67B}" type="pres">
      <dgm:prSet presAssocID="{07570CBC-30E1-4AC0-B710-D46B1E6D7C17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211726-393F-403D-BBE0-BBBCB51ED5C2}" type="pres">
      <dgm:prSet presAssocID="{07570CBC-30E1-4AC0-B710-D46B1E6D7C17}" presName="ellipse" presStyleLbl="trBgShp" presStyleIdx="0" presStyleCnt="1"/>
      <dgm:spPr/>
    </dgm:pt>
    <dgm:pt modelId="{77767E8A-49B8-483A-8593-EF7281DF9A43}" type="pres">
      <dgm:prSet presAssocID="{07570CBC-30E1-4AC0-B710-D46B1E6D7C17}" presName="arrow1" presStyleLbl="fgShp" presStyleIdx="0" presStyleCnt="1"/>
      <dgm:spPr/>
    </dgm:pt>
    <dgm:pt modelId="{B8F4548E-71D7-410B-8854-0BB95312E28C}" type="pres">
      <dgm:prSet presAssocID="{07570CBC-30E1-4AC0-B710-D46B1E6D7C17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2D97C3-1925-4012-AA24-49DDC189E263}" type="pres">
      <dgm:prSet presAssocID="{B1C1A04F-5D25-418B-8963-F4EC5E02B823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FF89E0-949C-4AC7-ACBF-D37609151441}" type="pres">
      <dgm:prSet presAssocID="{9A27B63D-D2B2-4C5E-95D7-54BDB05CA8A6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D13E4B-92F4-4BA2-9B93-535430A66A65}" type="pres">
      <dgm:prSet presAssocID="{A40FE695-8670-4C27-92B4-B580F3C76204}" presName="item3" presStyleLbl="node1" presStyleIdx="2" presStyleCnt="3" custLinFactNeighborX="8889" custLinFactNeighborY="19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3E9878-547B-4869-9490-284105B79314}" type="pres">
      <dgm:prSet presAssocID="{07570CBC-30E1-4AC0-B710-D46B1E6D7C17}" presName="funnel" presStyleLbl="trAlignAcc1" presStyleIdx="0" presStyleCnt="1"/>
      <dgm:spPr/>
    </dgm:pt>
  </dgm:ptLst>
  <dgm:cxnLst>
    <dgm:cxn modelId="{6919F3D5-4433-45F3-BF11-7D80B80DB172}" type="presOf" srcId="{07570CBC-30E1-4AC0-B710-D46B1E6D7C17}" destId="{26379BBE-42A1-44B2-B481-1AC0C3DAD67B}" srcOrd="0" destOrd="0" presId="urn:microsoft.com/office/officeart/2005/8/layout/funnel1"/>
    <dgm:cxn modelId="{CF264D1A-DF77-4F61-A97D-9970125D3F11}" srcId="{07570CBC-30E1-4AC0-B710-D46B1E6D7C17}" destId="{B1C1A04F-5D25-418B-8963-F4EC5E02B823}" srcOrd="1" destOrd="0" parTransId="{3CAC95A1-173F-4504-B6F6-8EC1DC60F806}" sibTransId="{B3D4EC8E-E872-4A86-8C05-E87B715976E4}"/>
    <dgm:cxn modelId="{1DB68706-D0FC-45D6-B575-5B863F058963}" srcId="{07570CBC-30E1-4AC0-B710-D46B1E6D7C17}" destId="{9A27B63D-D2B2-4C5E-95D7-54BDB05CA8A6}" srcOrd="2" destOrd="0" parTransId="{DC0DC920-DC63-442D-899F-5E805257F351}" sibTransId="{1145C984-F1B5-4E34-83DA-D508027A950D}"/>
    <dgm:cxn modelId="{48DBA6F2-6D0F-4499-8284-1FDF2D83C524}" type="presOf" srcId="{B1C1A04F-5D25-418B-8963-F4EC5E02B823}" destId="{C6FF89E0-949C-4AC7-ACBF-D37609151441}" srcOrd="0" destOrd="0" presId="urn:microsoft.com/office/officeart/2005/8/layout/funnel1"/>
    <dgm:cxn modelId="{2F8D04DD-DB0D-460F-B09F-730A45C14650}" srcId="{07570CBC-30E1-4AC0-B710-D46B1E6D7C17}" destId="{A40FE695-8670-4C27-92B4-B580F3C76204}" srcOrd="3" destOrd="0" parTransId="{985EF5E7-1808-4BCA-AE79-002CA6241ABB}" sibTransId="{5E52C367-FF6D-474D-B953-DF10E21E625B}"/>
    <dgm:cxn modelId="{2F93030B-70CD-4F32-9A3D-0EE4C4F36656}" srcId="{07570CBC-30E1-4AC0-B710-D46B1E6D7C17}" destId="{CE71048B-9764-4FF9-B7EC-93B10CF8C66D}" srcOrd="0" destOrd="0" parTransId="{E263EDAC-C08E-4676-9C4C-B556839C56AD}" sibTransId="{2999E7E5-39AF-47C7-B580-2F538BA89626}"/>
    <dgm:cxn modelId="{2E7443AC-69DA-4948-85BA-B7D1945614A9}" type="presOf" srcId="{A40FE695-8670-4C27-92B4-B580F3C76204}" destId="{B8F4548E-71D7-410B-8854-0BB95312E28C}" srcOrd="0" destOrd="0" presId="urn:microsoft.com/office/officeart/2005/8/layout/funnel1"/>
    <dgm:cxn modelId="{0448999C-0255-466F-B27C-5E3AEBCE1686}" type="presOf" srcId="{CE71048B-9764-4FF9-B7EC-93B10CF8C66D}" destId="{5FD13E4B-92F4-4BA2-9B93-535430A66A65}" srcOrd="0" destOrd="0" presId="urn:microsoft.com/office/officeart/2005/8/layout/funnel1"/>
    <dgm:cxn modelId="{10D50EC9-B960-4AFD-8672-571261EACBBA}" type="presOf" srcId="{9A27B63D-D2B2-4C5E-95D7-54BDB05CA8A6}" destId="{922D97C3-1925-4012-AA24-49DDC189E263}" srcOrd="0" destOrd="0" presId="urn:microsoft.com/office/officeart/2005/8/layout/funnel1"/>
    <dgm:cxn modelId="{EF123441-ED63-4617-BC9A-4EBA5D1758E6}" type="presParOf" srcId="{26379BBE-42A1-44B2-B481-1AC0C3DAD67B}" destId="{19211726-393F-403D-BBE0-BBBCB51ED5C2}" srcOrd="0" destOrd="0" presId="urn:microsoft.com/office/officeart/2005/8/layout/funnel1"/>
    <dgm:cxn modelId="{0A9F926F-AAD4-4182-80B0-E8FA67391ECD}" type="presParOf" srcId="{26379BBE-42A1-44B2-B481-1AC0C3DAD67B}" destId="{77767E8A-49B8-483A-8593-EF7281DF9A43}" srcOrd="1" destOrd="0" presId="urn:microsoft.com/office/officeart/2005/8/layout/funnel1"/>
    <dgm:cxn modelId="{72283119-CC3E-4438-A26D-CEEEBD40C3B7}" type="presParOf" srcId="{26379BBE-42A1-44B2-B481-1AC0C3DAD67B}" destId="{B8F4548E-71D7-410B-8854-0BB95312E28C}" srcOrd="2" destOrd="0" presId="urn:microsoft.com/office/officeart/2005/8/layout/funnel1"/>
    <dgm:cxn modelId="{3DA8BA8B-AEC9-4C66-ADB8-C4F2EB1C5866}" type="presParOf" srcId="{26379BBE-42A1-44B2-B481-1AC0C3DAD67B}" destId="{922D97C3-1925-4012-AA24-49DDC189E263}" srcOrd="3" destOrd="0" presId="urn:microsoft.com/office/officeart/2005/8/layout/funnel1"/>
    <dgm:cxn modelId="{6BCFFB08-05A3-4A6C-A7D6-6E968BBF3EE5}" type="presParOf" srcId="{26379BBE-42A1-44B2-B481-1AC0C3DAD67B}" destId="{C6FF89E0-949C-4AC7-ACBF-D37609151441}" srcOrd="4" destOrd="0" presId="urn:microsoft.com/office/officeart/2005/8/layout/funnel1"/>
    <dgm:cxn modelId="{FBDB9D4D-A575-49D8-886B-33967E069035}" type="presParOf" srcId="{26379BBE-42A1-44B2-B481-1AC0C3DAD67B}" destId="{5FD13E4B-92F4-4BA2-9B93-535430A66A65}" srcOrd="5" destOrd="0" presId="urn:microsoft.com/office/officeart/2005/8/layout/funnel1"/>
    <dgm:cxn modelId="{643E04FF-61BA-4486-9FF7-C39827385692}" type="presParOf" srcId="{26379BBE-42A1-44B2-B481-1AC0C3DAD67B}" destId="{3C3E9878-547B-4869-9490-284105B79314}" srcOrd="6" destOrd="0" presId="urn:microsoft.com/office/officeart/2005/8/layout/funnel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2DF5C4-08B8-49C2-A791-E1E8C3C52D7F}" type="doc">
      <dgm:prSet loTypeId="urn:microsoft.com/office/officeart/2005/8/layout/radial2" loCatId="relationship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C1FDE3E-0F60-44DA-A75C-3073491E28A3}">
      <dgm:prSet phldrT="[Text]"/>
      <dgm:spPr/>
      <dgm:t>
        <a:bodyPr/>
        <a:lstStyle/>
        <a:p>
          <a:r>
            <a:rPr lang="en-US" dirty="0" smtClean="0"/>
            <a:t>Voting</a:t>
          </a:r>
          <a:endParaRPr lang="en-US" dirty="0"/>
        </a:p>
      </dgm:t>
    </dgm:pt>
    <dgm:pt modelId="{5DF51715-5EE9-4471-9D99-AD4FC1BCF58A}" type="parTrans" cxnId="{43F65777-EFBC-45DA-BF1D-DA1837DA448C}">
      <dgm:prSet/>
      <dgm:spPr/>
      <dgm:t>
        <a:bodyPr/>
        <a:lstStyle/>
        <a:p>
          <a:endParaRPr lang="en-US"/>
        </a:p>
      </dgm:t>
    </dgm:pt>
    <dgm:pt modelId="{925CD567-9B0A-498B-9B7F-04A4ACDCEADF}" type="sibTrans" cxnId="{43F65777-EFBC-45DA-BF1D-DA1837DA448C}">
      <dgm:prSet/>
      <dgm:spPr/>
      <dgm:t>
        <a:bodyPr/>
        <a:lstStyle/>
        <a:p>
          <a:endParaRPr lang="en-US"/>
        </a:p>
      </dgm:t>
    </dgm:pt>
    <dgm:pt modelId="{8766CB74-D6A3-43FA-92FB-5ED6630EEDD8}">
      <dgm:prSet phldrT="[Text]"/>
      <dgm:spPr/>
      <dgm:t>
        <a:bodyPr/>
        <a:lstStyle/>
        <a:p>
          <a:r>
            <a:rPr lang="en-US" dirty="0" smtClean="0">
              <a:solidFill>
                <a:srgbClr val="FFC000"/>
              </a:solidFill>
            </a:rPr>
            <a:t>Right?</a:t>
          </a:r>
          <a:endParaRPr lang="en-US" dirty="0">
            <a:solidFill>
              <a:srgbClr val="FFC000"/>
            </a:solidFill>
          </a:endParaRPr>
        </a:p>
      </dgm:t>
    </dgm:pt>
    <dgm:pt modelId="{243BC26A-BD2A-4A23-A7FB-5DED2AE2052C}" type="parTrans" cxnId="{BDB41BC7-82B0-4426-80E3-107FB0F19A1F}">
      <dgm:prSet/>
      <dgm:spPr/>
      <dgm:t>
        <a:bodyPr/>
        <a:lstStyle/>
        <a:p>
          <a:endParaRPr lang="en-US"/>
        </a:p>
      </dgm:t>
    </dgm:pt>
    <dgm:pt modelId="{3B3A4728-1585-4828-AF57-287584D839A1}" type="sibTrans" cxnId="{BDB41BC7-82B0-4426-80E3-107FB0F19A1F}">
      <dgm:prSet/>
      <dgm:spPr/>
      <dgm:t>
        <a:bodyPr/>
        <a:lstStyle/>
        <a:p>
          <a:endParaRPr lang="en-US"/>
        </a:p>
      </dgm:t>
    </dgm:pt>
    <dgm:pt modelId="{8262D11D-F5A7-4C85-92EE-07E235EC3EEA}">
      <dgm:prSet phldrT="[Text]"/>
      <dgm:spPr/>
      <dgm:t>
        <a:bodyPr/>
        <a:lstStyle/>
        <a:p>
          <a:r>
            <a:rPr lang="en-US" dirty="0" smtClean="0">
              <a:solidFill>
                <a:srgbClr val="FFC000"/>
              </a:solidFill>
            </a:rPr>
            <a:t>Privilege?</a:t>
          </a:r>
          <a:endParaRPr lang="en-US" dirty="0">
            <a:solidFill>
              <a:srgbClr val="FFC000"/>
            </a:solidFill>
          </a:endParaRPr>
        </a:p>
      </dgm:t>
    </dgm:pt>
    <dgm:pt modelId="{8EBFD4D6-0051-4D9F-AA5D-13009D1475D7}" type="parTrans" cxnId="{F8D5DAFA-F211-4E1A-9244-7F4A09257729}">
      <dgm:prSet/>
      <dgm:spPr/>
      <dgm:t>
        <a:bodyPr/>
        <a:lstStyle/>
        <a:p>
          <a:endParaRPr lang="en-US"/>
        </a:p>
      </dgm:t>
    </dgm:pt>
    <dgm:pt modelId="{812264BE-2CED-48E4-8939-E41124611CBC}" type="sibTrans" cxnId="{F8D5DAFA-F211-4E1A-9244-7F4A09257729}">
      <dgm:prSet/>
      <dgm:spPr/>
      <dgm:t>
        <a:bodyPr/>
        <a:lstStyle/>
        <a:p>
          <a:endParaRPr lang="en-US"/>
        </a:p>
      </dgm:t>
    </dgm:pt>
    <dgm:pt modelId="{895A6DF9-F7F3-4065-83F2-ED88506B43F8}">
      <dgm:prSet phldrT="[Text]"/>
      <dgm:spPr/>
      <dgm:t>
        <a:bodyPr/>
        <a:lstStyle/>
        <a:p>
          <a:r>
            <a:rPr lang="en-US" dirty="0" smtClean="0"/>
            <a:t>Elections</a:t>
          </a:r>
          <a:endParaRPr lang="en-US" dirty="0"/>
        </a:p>
      </dgm:t>
    </dgm:pt>
    <dgm:pt modelId="{CDAA14B9-055C-42F5-BDB4-ECF03FA3388B}" type="parTrans" cxnId="{D0BED652-4268-411C-90A5-965A43C3033F}">
      <dgm:prSet/>
      <dgm:spPr/>
      <dgm:t>
        <a:bodyPr/>
        <a:lstStyle/>
        <a:p>
          <a:endParaRPr lang="en-US"/>
        </a:p>
      </dgm:t>
    </dgm:pt>
    <dgm:pt modelId="{CD879BCF-704D-4C04-9DF4-C0C6A37E89CF}" type="sibTrans" cxnId="{D0BED652-4268-411C-90A5-965A43C3033F}">
      <dgm:prSet/>
      <dgm:spPr/>
      <dgm:t>
        <a:bodyPr/>
        <a:lstStyle/>
        <a:p>
          <a:endParaRPr lang="en-US"/>
        </a:p>
      </dgm:t>
    </dgm:pt>
    <dgm:pt modelId="{0FE684E4-8AE8-484A-B293-937899471B18}">
      <dgm:prSet phldrT="[Text]"/>
      <dgm:spPr/>
      <dgm:t>
        <a:bodyPr/>
        <a:lstStyle/>
        <a:p>
          <a:r>
            <a:rPr lang="en-US" dirty="0" smtClean="0">
              <a:solidFill>
                <a:srgbClr val="FFC000"/>
              </a:solidFill>
            </a:rPr>
            <a:t>Democratic?</a:t>
          </a:r>
          <a:endParaRPr lang="en-US" dirty="0">
            <a:solidFill>
              <a:srgbClr val="FFC000"/>
            </a:solidFill>
          </a:endParaRPr>
        </a:p>
      </dgm:t>
    </dgm:pt>
    <dgm:pt modelId="{8A70E73A-D3A7-44FE-ADE2-D7EE5CE185F4}" type="parTrans" cxnId="{7F46AEC9-C847-4024-8867-9F3D0AD84CD6}">
      <dgm:prSet/>
      <dgm:spPr/>
      <dgm:t>
        <a:bodyPr/>
        <a:lstStyle/>
        <a:p>
          <a:endParaRPr lang="en-US"/>
        </a:p>
      </dgm:t>
    </dgm:pt>
    <dgm:pt modelId="{D9216FB8-31D9-42E4-95D5-05953D8E2144}" type="sibTrans" cxnId="{7F46AEC9-C847-4024-8867-9F3D0AD84CD6}">
      <dgm:prSet/>
      <dgm:spPr/>
      <dgm:t>
        <a:bodyPr/>
        <a:lstStyle/>
        <a:p>
          <a:endParaRPr lang="en-US"/>
        </a:p>
      </dgm:t>
    </dgm:pt>
    <dgm:pt modelId="{00BC5E49-1E9A-480D-8348-BA32E9001013}">
      <dgm:prSet phldrT="[Text]"/>
      <dgm:spPr/>
      <dgm:t>
        <a:bodyPr/>
        <a:lstStyle/>
        <a:p>
          <a:r>
            <a:rPr lang="en-US" dirty="0" smtClean="0">
              <a:solidFill>
                <a:srgbClr val="FFC000"/>
              </a:solidFill>
            </a:rPr>
            <a:t>Not really democratic?</a:t>
          </a:r>
          <a:endParaRPr lang="en-US" dirty="0">
            <a:solidFill>
              <a:srgbClr val="FFC000"/>
            </a:solidFill>
          </a:endParaRPr>
        </a:p>
      </dgm:t>
    </dgm:pt>
    <dgm:pt modelId="{D168A99D-CBEA-415F-8269-876D0D0826FC}" type="parTrans" cxnId="{8A95AC95-CFFC-42F4-B175-C8222C13DC6C}">
      <dgm:prSet/>
      <dgm:spPr/>
      <dgm:t>
        <a:bodyPr/>
        <a:lstStyle/>
        <a:p>
          <a:endParaRPr lang="en-US"/>
        </a:p>
      </dgm:t>
    </dgm:pt>
    <dgm:pt modelId="{D1D6F7E1-6D30-40A4-9B9E-DCF32ACCA1FA}" type="sibTrans" cxnId="{8A95AC95-CFFC-42F4-B175-C8222C13DC6C}">
      <dgm:prSet/>
      <dgm:spPr/>
      <dgm:t>
        <a:bodyPr/>
        <a:lstStyle/>
        <a:p>
          <a:endParaRPr lang="en-US"/>
        </a:p>
      </dgm:t>
    </dgm:pt>
    <dgm:pt modelId="{9C4C75ED-2F2C-43A1-BF4A-88BE57AA23CA}">
      <dgm:prSet phldrT="[Text]"/>
      <dgm:spPr/>
      <dgm:t>
        <a:bodyPr/>
        <a:lstStyle/>
        <a:p>
          <a:r>
            <a:rPr lang="en-US" dirty="0" smtClean="0"/>
            <a:t>Civic Duty</a:t>
          </a:r>
          <a:endParaRPr lang="en-US" dirty="0"/>
        </a:p>
      </dgm:t>
    </dgm:pt>
    <dgm:pt modelId="{34951D47-1B73-4655-88A8-4E60984A4BFA}" type="parTrans" cxnId="{8E930CFE-9600-4C3A-9FD6-319F59114DC8}">
      <dgm:prSet/>
      <dgm:spPr/>
      <dgm:t>
        <a:bodyPr/>
        <a:lstStyle/>
        <a:p>
          <a:endParaRPr lang="en-US"/>
        </a:p>
      </dgm:t>
    </dgm:pt>
    <dgm:pt modelId="{A8E189B1-DE90-4EB1-9C47-5917A5F379C7}" type="sibTrans" cxnId="{8E930CFE-9600-4C3A-9FD6-319F59114DC8}">
      <dgm:prSet/>
      <dgm:spPr/>
      <dgm:t>
        <a:bodyPr/>
        <a:lstStyle/>
        <a:p>
          <a:endParaRPr lang="en-US"/>
        </a:p>
      </dgm:t>
    </dgm:pt>
    <dgm:pt modelId="{92BEAEC5-6191-45EC-AB0E-5C4AF0CBDFEA}">
      <dgm:prSet phldrT="[Text]"/>
      <dgm:spPr/>
      <dgm:t>
        <a:bodyPr/>
        <a:lstStyle/>
        <a:p>
          <a:r>
            <a:rPr lang="en-US" dirty="0" smtClean="0">
              <a:solidFill>
                <a:srgbClr val="FFC000"/>
              </a:solidFill>
            </a:rPr>
            <a:t>My vote matters</a:t>
          </a:r>
          <a:endParaRPr lang="en-US" dirty="0">
            <a:solidFill>
              <a:srgbClr val="FFC000"/>
            </a:solidFill>
          </a:endParaRPr>
        </a:p>
      </dgm:t>
    </dgm:pt>
    <dgm:pt modelId="{955D707C-CB86-4C9E-B088-674C7ABF2107}" type="parTrans" cxnId="{E89BFB70-87AF-43EC-BA96-3D1E9A5C2107}">
      <dgm:prSet/>
      <dgm:spPr/>
      <dgm:t>
        <a:bodyPr/>
        <a:lstStyle/>
        <a:p>
          <a:endParaRPr lang="en-US"/>
        </a:p>
      </dgm:t>
    </dgm:pt>
    <dgm:pt modelId="{1232FB0C-0732-4452-82A3-E9BEB28ED485}" type="sibTrans" cxnId="{E89BFB70-87AF-43EC-BA96-3D1E9A5C2107}">
      <dgm:prSet/>
      <dgm:spPr/>
      <dgm:t>
        <a:bodyPr/>
        <a:lstStyle/>
        <a:p>
          <a:endParaRPr lang="en-US"/>
        </a:p>
      </dgm:t>
    </dgm:pt>
    <dgm:pt modelId="{DBF8CE8C-96D1-4D1C-99A2-9789D8EEE06D}">
      <dgm:prSet/>
      <dgm:spPr/>
      <dgm:t>
        <a:bodyPr/>
        <a:lstStyle/>
        <a:p>
          <a:r>
            <a:rPr lang="en-US" dirty="0" smtClean="0">
              <a:solidFill>
                <a:srgbClr val="FFC000"/>
              </a:solidFill>
            </a:rPr>
            <a:t>My vote doesn’t matter</a:t>
          </a:r>
          <a:endParaRPr lang="en-US" dirty="0">
            <a:solidFill>
              <a:srgbClr val="FFC000"/>
            </a:solidFill>
          </a:endParaRPr>
        </a:p>
      </dgm:t>
    </dgm:pt>
    <dgm:pt modelId="{E8932BC1-F6D3-4143-A8D4-56CD82DBD468}" type="parTrans" cxnId="{852EF9D7-7870-4B8E-9BCD-447BD74372E5}">
      <dgm:prSet/>
      <dgm:spPr/>
      <dgm:t>
        <a:bodyPr/>
        <a:lstStyle/>
        <a:p>
          <a:endParaRPr lang="en-US"/>
        </a:p>
      </dgm:t>
    </dgm:pt>
    <dgm:pt modelId="{4D49E2EC-49AC-4750-8212-51986129F315}" type="sibTrans" cxnId="{852EF9D7-7870-4B8E-9BCD-447BD74372E5}">
      <dgm:prSet/>
      <dgm:spPr/>
      <dgm:t>
        <a:bodyPr/>
        <a:lstStyle/>
        <a:p>
          <a:endParaRPr lang="en-US"/>
        </a:p>
      </dgm:t>
    </dgm:pt>
    <dgm:pt modelId="{A84888A2-055C-4D59-A432-FA98CF3464F3}" type="pres">
      <dgm:prSet presAssocID="{342DF5C4-08B8-49C2-A791-E1E8C3C52D7F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D402F7-E45B-43FB-A395-656FE6898887}" type="pres">
      <dgm:prSet presAssocID="{342DF5C4-08B8-49C2-A791-E1E8C3C52D7F}" presName="cycle" presStyleCnt="0"/>
      <dgm:spPr/>
    </dgm:pt>
    <dgm:pt modelId="{0B6BA98C-A396-4080-A0D8-CC32F784D8EA}" type="pres">
      <dgm:prSet presAssocID="{342DF5C4-08B8-49C2-A791-E1E8C3C52D7F}" presName="centerShape" presStyleCnt="0"/>
      <dgm:spPr/>
    </dgm:pt>
    <dgm:pt modelId="{D38A1AE7-DEBD-40B1-AA8B-399E45951311}" type="pres">
      <dgm:prSet presAssocID="{342DF5C4-08B8-49C2-A791-E1E8C3C52D7F}" presName="connSite" presStyleLbl="node1" presStyleIdx="0" presStyleCnt="4"/>
      <dgm:spPr/>
    </dgm:pt>
    <dgm:pt modelId="{5D776C1A-7D73-4512-8A18-75A20483DA56}" type="pres">
      <dgm:prSet presAssocID="{342DF5C4-08B8-49C2-A791-E1E8C3C52D7F}" presName="visible" presStyleLbl="node1" presStyleIdx="0" presStyleCnt="4" custLinFactNeighborX="-12409" custLinFactNeighborY="-8126"/>
      <dgm:spPr/>
    </dgm:pt>
    <dgm:pt modelId="{01D3C8E2-C475-4047-90CC-AA03D39E64EB}" type="pres">
      <dgm:prSet presAssocID="{5DF51715-5EE9-4471-9D99-AD4FC1BCF58A}" presName="Name25" presStyleLbl="parChTrans1D1" presStyleIdx="0" presStyleCnt="3"/>
      <dgm:spPr/>
      <dgm:t>
        <a:bodyPr/>
        <a:lstStyle/>
        <a:p>
          <a:endParaRPr lang="en-US"/>
        </a:p>
      </dgm:t>
    </dgm:pt>
    <dgm:pt modelId="{7C0839C7-307D-4D3A-8F79-755BBD8EE5A3}" type="pres">
      <dgm:prSet presAssocID="{1C1FDE3E-0F60-44DA-A75C-3073491E28A3}" presName="node" presStyleCnt="0"/>
      <dgm:spPr/>
    </dgm:pt>
    <dgm:pt modelId="{A9114BD7-0621-4C46-BE18-8E1F4306FEF9}" type="pres">
      <dgm:prSet presAssocID="{1C1FDE3E-0F60-44DA-A75C-3073491E28A3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0565B9-546D-4AE6-824C-7250DD0743A5}" type="pres">
      <dgm:prSet presAssocID="{1C1FDE3E-0F60-44DA-A75C-3073491E28A3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BBFE71-D932-42BA-BE19-D1147E79FA33}" type="pres">
      <dgm:prSet presAssocID="{CDAA14B9-055C-42F5-BDB4-ECF03FA3388B}" presName="Name25" presStyleLbl="parChTrans1D1" presStyleIdx="1" presStyleCnt="3"/>
      <dgm:spPr/>
      <dgm:t>
        <a:bodyPr/>
        <a:lstStyle/>
        <a:p>
          <a:endParaRPr lang="en-US"/>
        </a:p>
      </dgm:t>
    </dgm:pt>
    <dgm:pt modelId="{920D0021-A4D2-4EC6-9AE0-D337208DEFD1}" type="pres">
      <dgm:prSet presAssocID="{895A6DF9-F7F3-4065-83F2-ED88506B43F8}" presName="node" presStyleCnt="0"/>
      <dgm:spPr/>
    </dgm:pt>
    <dgm:pt modelId="{C4ABBF7A-00D7-46B1-9288-119C26251F8E}" type="pres">
      <dgm:prSet presAssocID="{895A6DF9-F7F3-4065-83F2-ED88506B43F8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03A3EB-EB7A-4FE3-BE9B-4F182ECF6F46}" type="pres">
      <dgm:prSet presAssocID="{895A6DF9-F7F3-4065-83F2-ED88506B43F8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2240CD-471B-4C9F-A949-F12F7A2B5CCD}" type="pres">
      <dgm:prSet presAssocID="{34951D47-1B73-4655-88A8-4E60984A4BFA}" presName="Name25" presStyleLbl="parChTrans1D1" presStyleIdx="2" presStyleCnt="3"/>
      <dgm:spPr/>
      <dgm:t>
        <a:bodyPr/>
        <a:lstStyle/>
        <a:p>
          <a:endParaRPr lang="en-US"/>
        </a:p>
      </dgm:t>
    </dgm:pt>
    <dgm:pt modelId="{C6085663-9056-4AEA-8C9A-2D6A7BA7E16B}" type="pres">
      <dgm:prSet presAssocID="{9C4C75ED-2F2C-43A1-BF4A-88BE57AA23CA}" presName="node" presStyleCnt="0"/>
      <dgm:spPr/>
    </dgm:pt>
    <dgm:pt modelId="{5DC343C2-694D-46DC-9D38-E76B761946F7}" type="pres">
      <dgm:prSet presAssocID="{9C4C75ED-2F2C-43A1-BF4A-88BE57AA23CA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1B91D5-274D-4F91-99C8-FFCEC3D60CAF}" type="pres">
      <dgm:prSet presAssocID="{9C4C75ED-2F2C-43A1-BF4A-88BE57AA23CA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930CFE-9600-4C3A-9FD6-319F59114DC8}" srcId="{342DF5C4-08B8-49C2-A791-E1E8C3C52D7F}" destId="{9C4C75ED-2F2C-43A1-BF4A-88BE57AA23CA}" srcOrd="2" destOrd="0" parTransId="{34951D47-1B73-4655-88A8-4E60984A4BFA}" sibTransId="{A8E189B1-DE90-4EB1-9C47-5917A5F379C7}"/>
    <dgm:cxn modelId="{852EF9D7-7870-4B8E-9BCD-447BD74372E5}" srcId="{9C4C75ED-2F2C-43A1-BF4A-88BE57AA23CA}" destId="{DBF8CE8C-96D1-4D1C-99A2-9789D8EEE06D}" srcOrd="1" destOrd="0" parTransId="{E8932BC1-F6D3-4143-A8D4-56CD82DBD468}" sibTransId="{4D49E2EC-49AC-4750-8212-51986129F315}"/>
    <dgm:cxn modelId="{B82BA3C2-DF41-419F-9F0E-F7238A4DE967}" type="presOf" srcId="{895A6DF9-F7F3-4065-83F2-ED88506B43F8}" destId="{C4ABBF7A-00D7-46B1-9288-119C26251F8E}" srcOrd="0" destOrd="0" presId="urn:microsoft.com/office/officeart/2005/8/layout/radial2"/>
    <dgm:cxn modelId="{BDB41BC7-82B0-4426-80E3-107FB0F19A1F}" srcId="{1C1FDE3E-0F60-44DA-A75C-3073491E28A3}" destId="{8766CB74-D6A3-43FA-92FB-5ED6630EEDD8}" srcOrd="0" destOrd="0" parTransId="{243BC26A-BD2A-4A23-A7FB-5DED2AE2052C}" sibTransId="{3B3A4728-1585-4828-AF57-287584D839A1}"/>
    <dgm:cxn modelId="{43F65777-EFBC-45DA-BF1D-DA1837DA448C}" srcId="{342DF5C4-08B8-49C2-A791-E1E8C3C52D7F}" destId="{1C1FDE3E-0F60-44DA-A75C-3073491E28A3}" srcOrd="0" destOrd="0" parTransId="{5DF51715-5EE9-4471-9D99-AD4FC1BCF58A}" sibTransId="{925CD567-9B0A-498B-9B7F-04A4ACDCEADF}"/>
    <dgm:cxn modelId="{FD433EA6-5353-4B18-B899-284698F4A75B}" type="presOf" srcId="{DBF8CE8C-96D1-4D1C-99A2-9789D8EEE06D}" destId="{CA1B91D5-274D-4F91-99C8-FFCEC3D60CAF}" srcOrd="0" destOrd="1" presId="urn:microsoft.com/office/officeart/2005/8/layout/radial2"/>
    <dgm:cxn modelId="{D429A605-29D1-4D4A-9CE8-499FED95F861}" type="presOf" srcId="{0FE684E4-8AE8-484A-B293-937899471B18}" destId="{5603A3EB-EB7A-4FE3-BE9B-4F182ECF6F46}" srcOrd="0" destOrd="0" presId="urn:microsoft.com/office/officeart/2005/8/layout/radial2"/>
    <dgm:cxn modelId="{8D977FD1-D0FE-4C92-BD16-562297401530}" type="presOf" srcId="{5DF51715-5EE9-4471-9D99-AD4FC1BCF58A}" destId="{01D3C8E2-C475-4047-90CC-AA03D39E64EB}" srcOrd="0" destOrd="0" presId="urn:microsoft.com/office/officeart/2005/8/layout/radial2"/>
    <dgm:cxn modelId="{FAAD3030-65CF-4E87-A156-B780E3476AAF}" type="presOf" srcId="{1C1FDE3E-0F60-44DA-A75C-3073491E28A3}" destId="{A9114BD7-0621-4C46-BE18-8E1F4306FEF9}" srcOrd="0" destOrd="0" presId="urn:microsoft.com/office/officeart/2005/8/layout/radial2"/>
    <dgm:cxn modelId="{09662089-8A91-40B7-9C66-18163B04F52B}" type="presOf" srcId="{34951D47-1B73-4655-88A8-4E60984A4BFA}" destId="{EE2240CD-471B-4C9F-A949-F12F7A2B5CCD}" srcOrd="0" destOrd="0" presId="urn:microsoft.com/office/officeart/2005/8/layout/radial2"/>
    <dgm:cxn modelId="{554450CC-945F-4B09-A82E-77CFBEB57006}" type="presOf" srcId="{8262D11D-F5A7-4C85-92EE-07E235EC3EEA}" destId="{1F0565B9-546D-4AE6-824C-7250DD0743A5}" srcOrd="0" destOrd="1" presId="urn:microsoft.com/office/officeart/2005/8/layout/radial2"/>
    <dgm:cxn modelId="{E89BFB70-87AF-43EC-BA96-3D1E9A5C2107}" srcId="{9C4C75ED-2F2C-43A1-BF4A-88BE57AA23CA}" destId="{92BEAEC5-6191-45EC-AB0E-5C4AF0CBDFEA}" srcOrd="0" destOrd="0" parTransId="{955D707C-CB86-4C9E-B088-674C7ABF2107}" sibTransId="{1232FB0C-0732-4452-82A3-E9BEB28ED485}"/>
    <dgm:cxn modelId="{F8D5DAFA-F211-4E1A-9244-7F4A09257729}" srcId="{1C1FDE3E-0F60-44DA-A75C-3073491E28A3}" destId="{8262D11D-F5A7-4C85-92EE-07E235EC3EEA}" srcOrd="1" destOrd="0" parTransId="{8EBFD4D6-0051-4D9F-AA5D-13009D1475D7}" sibTransId="{812264BE-2CED-48E4-8939-E41124611CBC}"/>
    <dgm:cxn modelId="{7F46AEC9-C847-4024-8867-9F3D0AD84CD6}" srcId="{895A6DF9-F7F3-4065-83F2-ED88506B43F8}" destId="{0FE684E4-8AE8-484A-B293-937899471B18}" srcOrd="0" destOrd="0" parTransId="{8A70E73A-D3A7-44FE-ADE2-D7EE5CE185F4}" sibTransId="{D9216FB8-31D9-42E4-95D5-05953D8E2144}"/>
    <dgm:cxn modelId="{62A8E7B1-2E59-4CFC-B5DA-46041D797AD5}" type="presOf" srcId="{92BEAEC5-6191-45EC-AB0E-5C4AF0CBDFEA}" destId="{CA1B91D5-274D-4F91-99C8-FFCEC3D60CAF}" srcOrd="0" destOrd="0" presId="urn:microsoft.com/office/officeart/2005/8/layout/radial2"/>
    <dgm:cxn modelId="{D0BED652-4268-411C-90A5-965A43C3033F}" srcId="{342DF5C4-08B8-49C2-A791-E1E8C3C52D7F}" destId="{895A6DF9-F7F3-4065-83F2-ED88506B43F8}" srcOrd="1" destOrd="0" parTransId="{CDAA14B9-055C-42F5-BDB4-ECF03FA3388B}" sibTransId="{CD879BCF-704D-4C04-9DF4-C0C6A37E89CF}"/>
    <dgm:cxn modelId="{4B9EC9D4-FB8E-4042-B5E1-23E4D5CE5161}" type="presOf" srcId="{9C4C75ED-2F2C-43A1-BF4A-88BE57AA23CA}" destId="{5DC343C2-694D-46DC-9D38-E76B761946F7}" srcOrd="0" destOrd="0" presId="urn:microsoft.com/office/officeart/2005/8/layout/radial2"/>
    <dgm:cxn modelId="{B89C7768-5764-4A47-8268-8ED8FB908EF8}" type="presOf" srcId="{8766CB74-D6A3-43FA-92FB-5ED6630EEDD8}" destId="{1F0565B9-546D-4AE6-824C-7250DD0743A5}" srcOrd="0" destOrd="0" presId="urn:microsoft.com/office/officeart/2005/8/layout/radial2"/>
    <dgm:cxn modelId="{8A95AC95-CFFC-42F4-B175-C8222C13DC6C}" srcId="{895A6DF9-F7F3-4065-83F2-ED88506B43F8}" destId="{00BC5E49-1E9A-480D-8348-BA32E9001013}" srcOrd="1" destOrd="0" parTransId="{D168A99D-CBEA-415F-8269-876D0D0826FC}" sibTransId="{D1D6F7E1-6D30-40A4-9B9E-DCF32ACCA1FA}"/>
    <dgm:cxn modelId="{E72B59FD-602E-478D-838A-F0E890417580}" type="presOf" srcId="{342DF5C4-08B8-49C2-A791-E1E8C3C52D7F}" destId="{A84888A2-055C-4D59-A432-FA98CF3464F3}" srcOrd="0" destOrd="0" presId="urn:microsoft.com/office/officeart/2005/8/layout/radial2"/>
    <dgm:cxn modelId="{025D8A6C-358C-4203-91CE-E9E588F9BC17}" type="presOf" srcId="{CDAA14B9-055C-42F5-BDB4-ECF03FA3388B}" destId="{36BBFE71-D932-42BA-BE19-D1147E79FA33}" srcOrd="0" destOrd="0" presId="urn:microsoft.com/office/officeart/2005/8/layout/radial2"/>
    <dgm:cxn modelId="{0F2B410F-15AC-4AA5-98B0-3CE10DC8154B}" type="presOf" srcId="{00BC5E49-1E9A-480D-8348-BA32E9001013}" destId="{5603A3EB-EB7A-4FE3-BE9B-4F182ECF6F46}" srcOrd="0" destOrd="1" presId="urn:microsoft.com/office/officeart/2005/8/layout/radial2"/>
    <dgm:cxn modelId="{53D238B9-31E7-46F7-A39F-BD0DA73FF393}" type="presParOf" srcId="{A84888A2-055C-4D59-A432-FA98CF3464F3}" destId="{A5D402F7-E45B-43FB-A395-656FE6898887}" srcOrd="0" destOrd="0" presId="urn:microsoft.com/office/officeart/2005/8/layout/radial2"/>
    <dgm:cxn modelId="{43111BBD-D8C7-47AC-9899-6E04CF244BF8}" type="presParOf" srcId="{A5D402F7-E45B-43FB-A395-656FE6898887}" destId="{0B6BA98C-A396-4080-A0D8-CC32F784D8EA}" srcOrd="0" destOrd="0" presId="urn:microsoft.com/office/officeart/2005/8/layout/radial2"/>
    <dgm:cxn modelId="{B2C5D0FF-8677-4F5A-8161-C2F7C507E480}" type="presParOf" srcId="{0B6BA98C-A396-4080-A0D8-CC32F784D8EA}" destId="{D38A1AE7-DEBD-40B1-AA8B-399E45951311}" srcOrd="0" destOrd="0" presId="urn:microsoft.com/office/officeart/2005/8/layout/radial2"/>
    <dgm:cxn modelId="{FF79F95F-42F9-4A6A-A009-574DFC5F398F}" type="presParOf" srcId="{0B6BA98C-A396-4080-A0D8-CC32F784D8EA}" destId="{5D776C1A-7D73-4512-8A18-75A20483DA56}" srcOrd="1" destOrd="0" presId="urn:microsoft.com/office/officeart/2005/8/layout/radial2"/>
    <dgm:cxn modelId="{58F7E127-A12E-4612-AC92-2422566515FC}" type="presParOf" srcId="{A5D402F7-E45B-43FB-A395-656FE6898887}" destId="{01D3C8E2-C475-4047-90CC-AA03D39E64EB}" srcOrd="1" destOrd="0" presId="urn:microsoft.com/office/officeart/2005/8/layout/radial2"/>
    <dgm:cxn modelId="{E91A376D-0EEF-4536-99A8-B66BDDEDDFB0}" type="presParOf" srcId="{A5D402F7-E45B-43FB-A395-656FE6898887}" destId="{7C0839C7-307D-4D3A-8F79-755BBD8EE5A3}" srcOrd="2" destOrd="0" presId="urn:microsoft.com/office/officeart/2005/8/layout/radial2"/>
    <dgm:cxn modelId="{E9846612-B6BF-43D0-954A-F1FE0EBA5879}" type="presParOf" srcId="{7C0839C7-307D-4D3A-8F79-755BBD8EE5A3}" destId="{A9114BD7-0621-4C46-BE18-8E1F4306FEF9}" srcOrd="0" destOrd="0" presId="urn:microsoft.com/office/officeart/2005/8/layout/radial2"/>
    <dgm:cxn modelId="{4CC30777-0F47-4530-AC53-BB297450436B}" type="presParOf" srcId="{7C0839C7-307D-4D3A-8F79-755BBD8EE5A3}" destId="{1F0565B9-546D-4AE6-824C-7250DD0743A5}" srcOrd="1" destOrd="0" presId="urn:microsoft.com/office/officeart/2005/8/layout/radial2"/>
    <dgm:cxn modelId="{1C9BB2D3-A039-4F3A-8743-AAE6EC78BB63}" type="presParOf" srcId="{A5D402F7-E45B-43FB-A395-656FE6898887}" destId="{36BBFE71-D932-42BA-BE19-D1147E79FA33}" srcOrd="3" destOrd="0" presId="urn:microsoft.com/office/officeart/2005/8/layout/radial2"/>
    <dgm:cxn modelId="{0A07BAC4-61B0-485E-9576-80FD7FCA55CF}" type="presParOf" srcId="{A5D402F7-E45B-43FB-A395-656FE6898887}" destId="{920D0021-A4D2-4EC6-9AE0-D337208DEFD1}" srcOrd="4" destOrd="0" presId="urn:microsoft.com/office/officeart/2005/8/layout/radial2"/>
    <dgm:cxn modelId="{EACB3B22-6DEE-4DA8-ABD9-4991FAF09D61}" type="presParOf" srcId="{920D0021-A4D2-4EC6-9AE0-D337208DEFD1}" destId="{C4ABBF7A-00D7-46B1-9288-119C26251F8E}" srcOrd="0" destOrd="0" presId="urn:microsoft.com/office/officeart/2005/8/layout/radial2"/>
    <dgm:cxn modelId="{0002949A-0BD4-4155-8FEA-F4A228DEA7CE}" type="presParOf" srcId="{920D0021-A4D2-4EC6-9AE0-D337208DEFD1}" destId="{5603A3EB-EB7A-4FE3-BE9B-4F182ECF6F46}" srcOrd="1" destOrd="0" presId="urn:microsoft.com/office/officeart/2005/8/layout/radial2"/>
    <dgm:cxn modelId="{AF048C50-DA53-4C58-A930-26E3E067D569}" type="presParOf" srcId="{A5D402F7-E45B-43FB-A395-656FE6898887}" destId="{EE2240CD-471B-4C9F-A949-F12F7A2B5CCD}" srcOrd="5" destOrd="0" presId="urn:microsoft.com/office/officeart/2005/8/layout/radial2"/>
    <dgm:cxn modelId="{AB9CA70D-FC0F-43CF-B318-9D068DE998CD}" type="presParOf" srcId="{A5D402F7-E45B-43FB-A395-656FE6898887}" destId="{C6085663-9056-4AEA-8C9A-2D6A7BA7E16B}" srcOrd="6" destOrd="0" presId="urn:microsoft.com/office/officeart/2005/8/layout/radial2"/>
    <dgm:cxn modelId="{36A9EFE0-4BBF-48D3-8337-44D117EF3A18}" type="presParOf" srcId="{C6085663-9056-4AEA-8C9A-2D6A7BA7E16B}" destId="{5DC343C2-694D-46DC-9D38-E76B761946F7}" srcOrd="0" destOrd="0" presId="urn:microsoft.com/office/officeart/2005/8/layout/radial2"/>
    <dgm:cxn modelId="{9F2E7608-EEAA-4AA5-AAE3-575135BDB1A4}" type="presParOf" srcId="{C6085663-9056-4AEA-8C9A-2D6A7BA7E16B}" destId="{CA1B91D5-274D-4F91-99C8-FFCEC3D60CAF}" srcOrd="1" destOrd="0" presId="urn:microsoft.com/office/officeart/2005/8/layout/radial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10B56D5-A6D5-467D-AD57-36EA38464CB5}" type="datetimeFigureOut">
              <a:rPr lang="en-US"/>
              <a:pPr>
                <a:defRPr/>
              </a:pPr>
              <a:t>10/6/2008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991150C-895F-458B-8A62-BA2165A467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57866F2-36AA-4FC2-88A4-85103FD1209C}" type="datetimeFigureOut">
              <a:rPr lang="en-US"/>
              <a:pPr>
                <a:defRPr/>
              </a:pPr>
              <a:t>10/6/2008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E6FCA85-3E72-4B35-9BA8-995E4709A5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endParaRPr lang="en-US" dirty="0" smtClean="0"/>
          </a:p>
        </p:txBody>
      </p:sp>
      <p:sp>
        <p:nvSpPr>
          <p:cNvPr id="315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662070-1475-4BA4-A9D7-D8E7F7AE989D}" type="slidenum">
              <a:rPr lang="en-US" smtClean="0">
                <a:latin typeface="Arial" pitchFamily="34" charset="0"/>
              </a:rPr>
              <a:pPr/>
              <a:t>1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4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1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67A738-C313-4459-843A-B21403733415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4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1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67A738-C313-4459-843A-B21403733415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4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1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67A738-C313-4459-843A-B21403733415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4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1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67A738-C313-4459-843A-B21403733415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4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1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67A738-C313-4459-843A-B21403733415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4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1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67A738-C313-4459-843A-B21403733415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24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2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56543E-5DF8-4417-ABC6-E6972590A2D5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5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63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BA8582-CD4C-4723-8540-5CEAC60865A4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5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D18BB5-CF6B-4F51-82A9-5D69EE0AE895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5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D18BB5-CF6B-4F51-82A9-5D69EE0AE895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6FCA85-3E72-4B35-9BA8-995E4709A55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5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4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C27A07-ED4F-44A4-826E-3F5B562E0A2C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6FCA85-3E72-4B35-9BA8-995E4709A55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6FCA85-3E72-4B35-9BA8-995E4709A55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96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696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19815D-F12A-49D5-BD15-AF8FAC7B54CE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17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1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754498-BB7D-4B65-9934-FA7EB23E8912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37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3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9AE5E2-F633-4EA8-8F88-E8835671C9F8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37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3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9AE5E2-F633-4EA8-8F88-E8835671C9F8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27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27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711DCB-3CA9-4DDB-9FBE-5A177825C476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6FCA85-3E72-4B35-9BA8-995E4709A55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5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4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C27A07-ED4F-44A4-826E-3F5B562E0A2C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6FCA85-3E72-4B35-9BA8-995E4709A5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06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0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BAE493-7576-4B03-9D3B-CDCD83C46ED8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06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0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BAE493-7576-4B03-9D3B-CDCD83C46ED8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6FCA85-3E72-4B35-9BA8-995E4709A559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47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47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05376F-6F02-49A1-8621-CA400CBD66B0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8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5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B439E5-9BC2-4244-8C3C-C2E06ACF40E3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8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5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B439E5-9BC2-4244-8C3C-C2E06ACF40E3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8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5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B439E5-9BC2-4244-8C3C-C2E06ACF40E3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8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5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B439E5-9BC2-4244-8C3C-C2E06ACF40E3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6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68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00BFBC-B9E9-47B7-9FDD-03DCDC457520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6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68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00BFBC-B9E9-47B7-9FDD-03DCDC457520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6FCA85-3E72-4B35-9BA8-995E4709A55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6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68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00BFBC-B9E9-47B7-9FDD-03DCDC457520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6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68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00BFBC-B9E9-47B7-9FDD-03DCDC457520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9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6579B5-A909-4763-9186-6ECA545B7016}" type="slidenum">
              <a:rPr lang="en-US" smtClean="0"/>
              <a:pPr/>
              <a:t>42</a:t>
            </a:fld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9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6579B5-A909-4763-9186-6ECA545B7016}" type="slidenum">
              <a:rPr lang="en-US" smtClean="0"/>
              <a:pPr/>
              <a:t>43</a:t>
            </a:fld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9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6579B5-A909-4763-9186-6ECA545B7016}" type="slidenum">
              <a:rPr lang="en-US" smtClean="0"/>
              <a:pPr/>
              <a:t>44</a:t>
            </a:fld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09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809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572AB9-6DF0-4FC9-9729-3A50F5667C8D}" type="slidenum">
              <a:rPr lang="en-US" smtClean="0"/>
              <a:pPr/>
              <a:t>45</a:t>
            </a:fld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09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09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572AB9-6DF0-4FC9-9729-3A50F5667C8D}" type="slidenum">
              <a:rPr lang="en-US" smtClean="0"/>
              <a:pPr/>
              <a:t>46</a:t>
            </a:fld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09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09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572AB9-6DF0-4FC9-9729-3A50F5667C8D}" type="slidenum">
              <a:rPr lang="en-US" smtClean="0"/>
              <a:pPr/>
              <a:t>47</a:t>
            </a:fld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09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09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572AB9-6DF0-4FC9-9729-3A50F5667C8D}" type="slidenum">
              <a:rPr lang="en-US" smtClean="0"/>
              <a:pPr/>
              <a:t>48</a:t>
            </a:fld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6FCA85-3E72-4B35-9BA8-995E4709A559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6FCA85-3E72-4B35-9BA8-995E4709A55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What is reading-based writing?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is reading to write?</a:t>
            </a:r>
          </a:p>
        </p:txBody>
      </p:sp>
      <p:sp>
        <p:nvSpPr>
          <p:cNvPr id="307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2F72C511-3B8B-49AD-9712-C307A20AE565}" type="slidenum">
              <a:rPr lang="en-US" sz="1200" kern="1200">
                <a:solidFill>
                  <a:prstClr val="black"/>
                </a:solidFill>
                <a:latin typeface="Arial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en-US" sz="1200" kern="1200" dirty="0">
              <a:solidFill>
                <a:prstClr val="black"/>
              </a:solidFill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endParaRPr lang="en-US" dirty="0" smtClean="0"/>
          </a:p>
        </p:txBody>
      </p:sp>
      <p:sp>
        <p:nvSpPr>
          <p:cNvPr id="315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662070-1475-4BA4-A9D7-D8E7F7AE989D}" type="slidenum">
              <a:rPr lang="en-US" smtClean="0">
                <a:latin typeface="Arial" pitchFamily="34" charset="0"/>
              </a:rPr>
              <a:pPr/>
              <a:t>51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endParaRPr lang="en-US" dirty="0" smtClean="0"/>
          </a:p>
        </p:txBody>
      </p:sp>
      <p:sp>
        <p:nvSpPr>
          <p:cNvPr id="315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662070-1475-4BA4-A9D7-D8E7F7AE989D}" type="slidenum">
              <a:rPr lang="en-US" smtClean="0">
                <a:latin typeface="Arial" pitchFamily="34" charset="0"/>
              </a:rPr>
              <a:pPr/>
              <a:t>52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What is reading-based writing?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is reading to write?</a:t>
            </a:r>
          </a:p>
        </p:txBody>
      </p:sp>
      <p:sp>
        <p:nvSpPr>
          <p:cNvPr id="307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2F72C511-3B8B-49AD-9712-C307A20AE565}" type="slidenum">
              <a:rPr lang="en-US" sz="1200" kern="1200">
                <a:solidFill>
                  <a:prstClr val="black"/>
                </a:solidFill>
                <a:latin typeface="Arial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53</a:t>
            </a:fld>
            <a:endParaRPr lang="en-US" sz="1200" kern="1200" dirty="0">
              <a:solidFill>
                <a:prstClr val="black"/>
              </a:solidFill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6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6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CCB40-EB94-4292-8E29-58E411B8A245}" type="slidenum">
              <a:rPr lang="en-US" smtClean="0"/>
              <a:pPr/>
              <a:t>54</a:t>
            </a:fld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76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76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11A31C-B784-430A-9B11-D0CEE83AA63D}" type="slidenum">
              <a:rPr lang="en-US" smtClean="0"/>
              <a:pPr/>
              <a:t>55</a:t>
            </a:fld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07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07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38B16B-985C-46E5-8DDC-ACDCB0637967}" type="slidenum">
              <a:rPr lang="en-US" smtClean="0"/>
              <a:pPr/>
              <a:t>56</a:t>
            </a:fld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6FCA85-3E72-4B35-9BA8-995E4709A559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B18DCB-40B7-4547-94A0-9D5714C34A3F}" type="slidenum">
              <a:rPr lang="en-US" smtClean="0"/>
              <a:pPr/>
              <a:t>58</a:t>
            </a:fld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6FCA85-3E72-4B35-9BA8-995E4709A559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4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0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63C3CB-3814-4E08-A371-BCDFF3AA7CD4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6FCA85-3E72-4B35-9BA8-995E4709A559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6FCA85-3E72-4B35-9BA8-995E4709A559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6FCA85-3E72-4B35-9BA8-995E4709A559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6FCA85-3E72-4B35-9BA8-995E4709A559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27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27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8F1AE4-90F7-40E5-856E-559B157756DD}" type="slidenum">
              <a:rPr lang="en-US" smtClean="0"/>
              <a:pPr/>
              <a:t>64</a:t>
            </a:fld>
            <a:endParaRPr 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27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27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8F1AE4-90F7-40E5-856E-559B157756DD}" type="slidenum">
              <a:rPr lang="en-US" smtClean="0"/>
              <a:pPr/>
              <a:t>65</a:t>
            </a:fld>
            <a:endParaRPr 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38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3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B28179-BC14-47A4-BBAA-198F061D063A}" type="slidenum">
              <a:rPr lang="en-US" smtClean="0"/>
              <a:pPr/>
              <a:t>66</a:t>
            </a:fld>
            <a:endParaRPr 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38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3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B28179-BC14-47A4-BBAA-198F061D063A}" type="slidenum">
              <a:rPr lang="en-US" smtClean="0"/>
              <a:pPr/>
              <a:t>67</a:t>
            </a:fld>
            <a:endParaRPr 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4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48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0AD7AE-83EB-4DA5-8772-BAD374A10109}" type="slidenum">
              <a:rPr lang="en-US" smtClean="0"/>
              <a:pPr/>
              <a:t>68</a:t>
            </a:fld>
            <a:endParaRPr lang="en-US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B18DCB-40B7-4547-94A0-9D5714C34A3F}" type="slidenum">
              <a:rPr lang="en-US" smtClean="0"/>
              <a:pPr/>
              <a:t>69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4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0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63C3CB-3814-4E08-A371-BCDFF3AA7CD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B18DCB-40B7-4547-94A0-9D5714C34A3F}" type="slidenum">
              <a:rPr lang="en-US" smtClean="0"/>
              <a:pPr/>
              <a:t>70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4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1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67A738-C313-4459-843A-B21403733415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4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1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67A738-C313-4459-843A-B21403733415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C3A0F-AF19-4A6E-89BA-BE5B0FF42D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B5DD9-BAD1-4BED-9322-97362C034B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C981D-2A92-4EEB-B82B-7F2FAA98D9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EE5-954C-42BD-B56C-F4BF9A8EA21F}" type="datetimeFigureOut">
              <a:rPr lang="en-US" smtClean="0"/>
              <a:pPr/>
              <a:t>10/6/2008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DDD3-FF86-44C8-8F58-C462F98FE3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EE5-954C-42BD-B56C-F4BF9A8EA21F}" type="datetimeFigureOut">
              <a:rPr lang="en-US" smtClean="0"/>
              <a:pPr/>
              <a:t>10/6/2008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DDD3-FF86-44C8-8F58-C462F98FE3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EE5-954C-42BD-B56C-F4BF9A8EA21F}" type="datetimeFigureOut">
              <a:rPr lang="en-US" smtClean="0"/>
              <a:pPr/>
              <a:t>10/6/2008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DDD3-FF86-44C8-8F58-C462F98FE3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EE5-954C-42BD-B56C-F4BF9A8EA21F}" type="datetimeFigureOut">
              <a:rPr lang="en-US" smtClean="0"/>
              <a:pPr/>
              <a:t>10/6/2008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DDD3-FF86-44C8-8F58-C462F98FE3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EE5-954C-42BD-B56C-F4BF9A8EA21F}" type="datetimeFigureOut">
              <a:rPr lang="en-US" smtClean="0"/>
              <a:pPr/>
              <a:t>10/6/2008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DDD3-FF86-44C8-8F58-C462F98FE3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EE5-954C-42BD-B56C-F4BF9A8EA21F}" type="datetimeFigureOut">
              <a:rPr lang="en-US" smtClean="0"/>
              <a:pPr/>
              <a:t>10/6/2008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DDD3-FF86-44C8-8F58-C462F98FE3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EE5-954C-42BD-B56C-F4BF9A8EA21F}" type="datetimeFigureOut">
              <a:rPr lang="en-US" smtClean="0"/>
              <a:pPr/>
              <a:t>10/6/2008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DDD3-FF86-44C8-8F58-C462F98FE3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EE5-954C-42BD-B56C-F4BF9A8EA21F}" type="datetimeFigureOut">
              <a:rPr lang="en-US" smtClean="0"/>
              <a:pPr/>
              <a:t>10/6/2008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DDD3-FF86-44C8-8F58-C462F98FE3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8F7BF-3150-4D24-96D8-515BFF3D6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EE5-954C-42BD-B56C-F4BF9A8EA21F}" type="datetimeFigureOut">
              <a:rPr lang="en-US" smtClean="0"/>
              <a:pPr/>
              <a:t>10/6/2008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DDD3-FF86-44C8-8F58-C462F98FE3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EE5-954C-42BD-B56C-F4BF9A8EA21F}" type="datetimeFigureOut">
              <a:rPr lang="en-US" smtClean="0"/>
              <a:pPr/>
              <a:t>10/6/2008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DDD3-FF86-44C8-8F58-C462F98FE3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EE5-954C-42BD-B56C-F4BF9A8EA21F}" type="datetimeFigureOut">
              <a:rPr lang="en-US" smtClean="0"/>
              <a:pPr/>
              <a:t>10/6/2008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DDD3-FF86-44C8-8F58-C462F98FE3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295400"/>
            <a:ext cx="6226630" cy="1988456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352800"/>
            <a:ext cx="6212115" cy="217714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u="sng">
                <a:solidFill>
                  <a:schemeClr val="tx1"/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1DA799A-2A44-41D6-B433-1715BD8D40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438400"/>
            <a:ext cx="7086600" cy="731838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500" baseline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Writing 90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500" baseline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Martha J. Bianco, Ph.D.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600">
                <a:latin typeface="Arial" charset="0"/>
              </a:defRPr>
            </a:lvl1pPr>
          </a:lstStyle>
          <a:p>
            <a:pPr>
              <a:defRPr/>
            </a:pPr>
            <a:fld id="{8D2B5036-7721-407F-AE60-0B881C9531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7086600" cy="731838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133600"/>
            <a:ext cx="5715000" cy="3429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6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Writing 90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6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Martha J. Bianco. Ph.D.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600">
                <a:latin typeface="Arial" charset="0"/>
              </a:defRPr>
            </a:lvl1pPr>
          </a:lstStyle>
          <a:p>
            <a:pPr>
              <a:defRPr/>
            </a:pPr>
            <a:fld id="{CE9D6317-42C7-4B51-A621-B53731CF98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38200"/>
            <a:ext cx="7086600" cy="731838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752600"/>
            <a:ext cx="2971800" cy="3200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52600"/>
            <a:ext cx="2895600" cy="320039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6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Writing 90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6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Martha J. Bianco, Ph.D.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600">
                <a:latin typeface="Arial" charset="0"/>
              </a:defRPr>
            </a:lvl1pPr>
          </a:lstStyle>
          <a:p>
            <a:pPr>
              <a:defRPr/>
            </a:pPr>
            <a:fld id="{B669B856-7FD2-424D-962C-84CB1B624B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"/>
          <p:cNvSpPr>
            <a:spLocks noChangeShapeType="1"/>
          </p:cNvSpPr>
          <p:nvPr userDrawn="1"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5" name="Line 4"/>
          <p:cNvSpPr>
            <a:spLocks noChangeShapeType="1"/>
          </p:cNvSpPr>
          <p:nvPr userDrawn="1"/>
        </p:nvSpPr>
        <p:spPr bwMode="auto">
          <a:xfrm>
            <a:off x="0" y="21336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7" name="Line 6"/>
          <p:cNvSpPr>
            <a:spLocks noChangeShapeType="1"/>
          </p:cNvSpPr>
          <p:nvPr userDrawn="1"/>
        </p:nvSpPr>
        <p:spPr bwMode="auto">
          <a:xfrm>
            <a:off x="0" y="27432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8" name="Line 7"/>
          <p:cNvSpPr>
            <a:spLocks noChangeShapeType="1"/>
          </p:cNvSpPr>
          <p:nvPr userDrawn="1"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0" y="33528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1" name="Line 10"/>
          <p:cNvSpPr>
            <a:spLocks noChangeShapeType="1"/>
          </p:cNvSpPr>
          <p:nvPr userDrawn="1"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0" y="42672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3" name="Line 12"/>
          <p:cNvSpPr>
            <a:spLocks noChangeShapeType="1"/>
          </p:cNvSpPr>
          <p:nvPr userDrawn="1"/>
        </p:nvSpPr>
        <p:spPr bwMode="auto">
          <a:xfrm>
            <a:off x="0" y="45720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4" name="Line 13"/>
          <p:cNvSpPr>
            <a:spLocks noChangeShapeType="1"/>
          </p:cNvSpPr>
          <p:nvPr userDrawn="1"/>
        </p:nvSpPr>
        <p:spPr bwMode="auto">
          <a:xfrm>
            <a:off x="0" y="48768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5" name="Line 14"/>
          <p:cNvSpPr>
            <a:spLocks noChangeShapeType="1"/>
          </p:cNvSpPr>
          <p:nvPr userDrawn="1"/>
        </p:nvSpPr>
        <p:spPr bwMode="auto">
          <a:xfrm>
            <a:off x="0" y="51816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6" name="Line 15"/>
          <p:cNvSpPr>
            <a:spLocks noChangeShapeType="1"/>
          </p:cNvSpPr>
          <p:nvPr userDrawn="1"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7" name="Line 16"/>
          <p:cNvSpPr>
            <a:spLocks noChangeShapeType="1"/>
          </p:cNvSpPr>
          <p:nvPr userDrawn="1"/>
        </p:nvSpPr>
        <p:spPr bwMode="auto">
          <a:xfrm>
            <a:off x="0" y="57912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8" name="Line 17"/>
          <p:cNvSpPr>
            <a:spLocks noChangeShapeType="1"/>
          </p:cNvSpPr>
          <p:nvPr userDrawn="1"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9" name="Line 18"/>
          <p:cNvSpPr>
            <a:spLocks noChangeShapeType="1"/>
          </p:cNvSpPr>
          <p:nvPr userDrawn="1"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0" name="Line 19"/>
          <p:cNvSpPr>
            <a:spLocks noChangeShapeType="1"/>
          </p:cNvSpPr>
          <p:nvPr userDrawn="1"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1" name="Oval 20"/>
          <p:cNvSpPr>
            <a:spLocks noChangeArrowheads="1"/>
          </p:cNvSpPr>
          <p:nvPr userDrawn="1"/>
        </p:nvSpPr>
        <p:spPr bwMode="auto">
          <a:xfrm rot="10800000">
            <a:off x="2286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40161" dir="9693903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 userDrawn="1"/>
        </p:nvSpPr>
        <p:spPr bwMode="auto">
          <a:xfrm rot="10800000">
            <a:off x="228600" y="7620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40161" dir="9693903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3" name="Oval 22"/>
          <p:cNvSpPr>
            <a:spLocks noChangeArrowheads="1"/>
          </p:cNvSpPr>
          <p:nvPr userDrawn="1"/>
        </p:nvSpPr>
        <p:spPr bwMode="auto">
          <a:xfrm rot="10800000">
            <a:off x="228600" y="57912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40161" dir="9693903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4" name="Line 23"/>
          <p:cNvSpPr>
            <a:spLocks noChangeShapeType="1"/>
          </p:cNvSpPr>
          <p:nvPr userDrawn="1"/>
        </p:nvSpPr>
        <p:spPr bwMode="auto">
          <a:xfrm>
            <a:off x="685800" y="0"/>
            <a:ext cx="0" cy="6858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5" name="Line 24"/>
          <p:cNvSpPr>
            <a:spLocks noChangeShapeType="1"/>
          </p:cNvSpPr>
          <p:nvPr userDrawn="1"/>
        </p:nvSpPr>
        <p:spPr bwMode="auto">
          <a:xfrm>
            <a:off x="8458200" y="0"/>
            <a:ext cx="0" cy="6858000"/>
          </a:xfrm>
          <a:prstGeom prst="line">
            <a:avLst/>
          </a:prstGeom>
          <a:noFill/>
          <a:ln w="9525">
            <a:solidFill>
              <a:srgbClr val="FF99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8697" name="Rectangle 2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6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225407"/>
            <a:ext cx="7620000" cy="1508392"/>
          </a:xfrm>
        </p:spPr>
        <p:txBody>
          <a:bodyPr/>
          <a:lstStyle>
            <a:lvl1pPr marL="0" indent="0" algn="ctr">
              <a:buFontTx/>
              <a:buNone/>
              <a:defRPr sz="54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6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Writing 90</a:t>
            </a:r>
          </a:p>
        </p:txBody>
      </p:sp>
      <p:sp>
        <p:nvSpPr>
          <p:cNvPr id="27" name="Rectangle 2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Dr. Martha J. Bianco</a:t>
            </a:r>
          </a:p>
        </p:txBody>
      </p:sp>
      <p:sp>
        <p:nvSpPr>
          <p:cNvPr id="28" name="Rectangle 2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0E329-1397-4809-A287-3B1714C7D9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Writing 90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Dr. Martha J. Bianco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976A7-63B2-4B76-9BC6-D29498A9D4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A8F52-5497-400D-9160-57E4AA5224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9" y="2148290"/>
            <a:ext cx="3720947" cy="3933021"/>
          </a:xfrm>
        </p:spPr>
        <p:txBody>
          <a:bodyPr/>
          <a:lstStyle>
            <a:lvl1pPr>
              <a:spcAft>
                <a:spcPts val="100"/>
              </a:spcAft>
              <a:defRPr sz="2800"/>
            </a:lvl1pPr>
            <a:lvl2pPr>
              <a:spcBef>
                <a:spcPts val="2400"/>
              </a:spcBef>
              <a:spcAft>
                <a:spcPts val="600"/>
              </a:spcAft>
              <a:defRPr sz="2400"/>
            </a:lvl2pPr>
            <a:lvl3pPr>
              <a:spcAft>
                <a:spcPts val="800"/>
              </a:spcAft>
              <a:defRPr sz="2000"/>
            </a:lvl3pPr>
            <a:lvl4pPr>
              <a:spcBef>
                <a:spcPts val="0"/>
              </a:spcBef>
              <a:spcAft>
                <a:spcPts val="800"/>
              </a:spcAft>
              <a:defRPr sz="1800"/>
            </a:lvl4pPr>
            <a:lvl5pPr>
              <a:spcBef>
                <a:spcPts val="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495800" y="2133600"/>
            <a:ext cx="3720947" cy="3933021"/>
          </a:xfrm>
        </p:spPr>
        <p:txBody>
          <a:bodyPr/>
          <a:lstStyle>
            <a:lvl1pPr>
              <a:spcAft>
                <a:spcPts val="100"/>
              </a:spcAft>
              <a:defRPr sz="2800"/>
            </a:lvl1pPr>
            <a:lvl2pPr>
              <a:spcBef>
                <a:spcPts val="2400"/>
              </a:spcBef>
              <a:spcAft>
                <a:spcPts val="600"/>
              </a:spcAft>
              <a:defRPr sz="2400"/>
            </a:lvl2pPr>
            <a:lvl3pPr>
              <a:spcAft>
                <a:spcPts val="800"/>
              </a:spcAft>
              <a:defRPr sz="2000"/>
            </a:lvl3pPr>
            <a:lvl4pPr>
              <a:spcBef>
                <a:spcPts val="0"/>
              </a:spcBef>
              <a:spcAft>
                <a:spcPts val="800"/>
              </a:spcAft>
              <a:defRPr sz="1800"/>
            </a:lvl4pPr>
            <a:lvl5pPr>
              <a:spcBef>
                <a:spcPts val="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Writing 90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Dr. Martha J. Bianco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39EE2-3DEA-44D6-B398-D571BE7F4D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046" y="132202"/>
            <a:ext cx="7777908" cy="96948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046" y="1311007"/>
            <a:ext cx="3723701" cy="683046"/>
          </a:xfrm>
        </p:spPr>
        <p:txBody>
          <a:bodyPr anchor="b"/>
          <a:lstStyle>
            <a:lvl1pPr marL="0" indent="0" algn="ctr">
              <a:buNone/>
              <a:defRPr sz="4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4"/>
          </p:nvPr>
        </p:nvSpPr>
        <p:spPr>
          <a:xfrm>
            <a:off x="4735464" y="1309169"/>
            <a:ext cx="3723701" cy="683046"/>
          </a:xfrm>
        </p:spPr>
        <p:txBody>
          <a:bodyPr anchor="b"/>
          <a:lstStyle>
            <a:lvl1pPr marL="0" indent="0" algn="ctr">
              <a:buNone/>
              <a:defRPr sz="4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685799" y="2148290"/>
            <a:ext cx="3720947" cy="3933021"/>
          </a:xfrm>
        </p:spPr>
        <p:txBody>
          <a:bodyPr/>
          <a:lstStyle>
            <a:lvl1pPr>
              <a:spcAft>
                <a:spcPts val="100"/>
              </a:spcAft>
              <a:defRPr sz="2800"/>
            </a:lvl1pPr>
            <a:lvl2pPr>
              <a:spcBef>
                <a:spcPts val="2400"/>
              </a:spcBef>
              <a:spcAft>
                <a:spcPts val="600"/>
              </a:spcAft>
              <a:defRPr sz="2400"/>
            </a:lvl2pPr>
            <a:lvl3pPr>
              <a:spcAft>
                <a:spcPts val="800"/>
              </a:spcAft>
              <a:defRPr sz="2000"/>
            </a:lvl3pPr>
            <a:lvl4pPr>
              <a:spcBef>
                <a:spcPts val="0"/>
              </a:spcBef>
              <a:spcAft>
                <a:spcPts val="800"/>
              </a:spcAft>
              <a:defRPr sz="1800"/>
            </a:lvl4pPr>
            <a:lvl5pPr>
              <a:spcBef>
                <a:spcPts val="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7"/>
          </p:nvPr>
        </p:nvSpPr>
        <p:spPr>
          <a:xfrm>
            <a:off x="4800600" y="2133600"/>
            <a:ext cx="3720947" cy="3933021"/>
          </a:xfrm>
        </p:spPr>
        <p:txBody>
          <a:bodyPr/>
          <a:lstStyle>
            <a:lvl1pPr>
              <a:spcAft>
                <a:spcPts val="100"/>
              </a:spcAft>
              <a:defRPr sz="2800"/>
            </a:lvl1pPr>
            <a:lvl2pPr>
              <a:spcBef>
                <a:spcPts val="2400"/>
              </a:spcBef>
              <a:spcAft>
                <a:spcPts val="600"/>
              </a:spcAft>
              <a:defRPr sz="2400"/>
            </a:lvl2pPr>
            <a:lvl3pPr>
              <a:spcAft>
                <a:spcPts val="800"/>
              </a:spcAft>
              <a:defRPr sz="2000"/>
            </a:lvl3pPr>
            <a:lvl4pPr>
              <a:spcBef>
                <a:spcPts val="0"/>
              </a:spcBef>
              <a:spcAft>
                <a:spcPts val="800"/>
              </a:spcAft>
              <a:defRPr sz="1800"/>
            </a:lvl4pPr>
            <a:lvl5pPr>
              <a:spcBef>
                <a:spcPts val="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Writing 90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Dr. Martha J. Bianco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C812F-0C2E-407A-9CD3-F849BB5FF0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737" y="2320835"/>
            <a:ext cx="7772400" cy="1825625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C563B-D3CE-42FC-B034-CD22ED8AD4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/>
          </p:cNvSpPr>
          <p:nvPr userDrawn="1"/>
        </p:nvSpPr>
        <p:spPr bwMode="auto">
          <a:xfrm>
            <a:off x="762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sz="1400" dirty="0" smtClean="0">
                <a:latin typeface="Arial" charset="0"/>
              </a:rPr>
              <a:t>Writing 90</a:t>
            </a:r>
            <a:endParaRPr lang="en-US" sz="1400" dirty="0">
              <a:latin typeface="Arial" charset="0"/>
            </a:endParaRP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 bwMode="auto">
          <a:xfrm>
            <a:off x="32766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sz="1400" dirty="0" smtClean="0">
                <a:latin typeface="Arial" charset="0"/>
              </a:rPr>
              <a:t>Dr. Martha J. Bianco</a:t>
            </a:r>
            <a:endParaRPr lang="en-US" sz="1400" dirty="0">
              <a:latin typeface="Arial" charset="0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fld id="{BCA21625-3E6E-408E-836A-C6621093CCF8}" type="slidenum">
              <a:rPr lang="en-US" sz="1400" smtClean="0">
                <a:latin typeface="Arial" charset="0"/>
              </a:rPr>
              <a:pPr algn="ctr"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50704"/>
            <a:ext cx="7772400" cy="182604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2507673"/>
            <a:ext cx="7772400" cy="38155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295400"/>
            <a:ext cx="6226630" cy="1988456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352800"/>
            <a:ext cx="6212115" cy="217714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u="sng">
                <a:solidFill>
                  <a:schemeClr val="tx1"/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B1DA799A-2A44-41D6-B433-1715BD8D408F}" type="slidenum">
              <a:rPr lang="en-US" kern="1200">
                <a:solidFill>
                  <a:prstClr val="black"/>
                </a:solidFill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438400"/>
            <a:ext cx="7086600" cy="731838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500" baseline="0"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1200" dirty="0">
                <a:solidFill>
                  <a:prstClr val="black"/>
                </a:solidFill>
                <a:ea typeface="+mn-ea"/>
                <a:cs typeface="+mn-cs"/>
              </a:rPr>
              <a:t>Writing 90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500" baseline="0"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1200" dirty="0">
                <a:solidFill>
                  <a:prstClr val="black"/>
                </a:solidFill>
                <a:ea typeface="+mn-ea"/>
                <a:cs typeface="+mn-cs"/>
              </a:rPr>
              <a:t>Martha J. Bianco, Ph.D.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600"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8D2B5036-7721-407F-AE60-0B881C9531DF}" type="slidenum">
              <a:rPr lang="en-US" kern="1200">
                <a:solidFill>
                  <a:prstClr val="black"/>
                </a:solidFill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7086600" cy="731838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133600"/>
            <a:ext cx="5715000" cy="3429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600"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1200" dirty="0">
                <a:solidFill>
                  <a:prstClr val="black"/>
                </a:solidFill>
                <a:ea typeface="+mn-ea"/>
                <a:cs typeface="+mn-cs"/>
              </a:rPr>
              <a:t>Writing 90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600"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1200" dirty="0">
                <a:solidFill>
                  <a:prstClr val="black"/>
                </a:solidFill>
                <a:ea typeface="+mn-ea"/>
                <a:cs typeface="+mn-cs"/>
              </a:rPr>
              <a:t>Martha J. Bianco. Ph.D.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600"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CE9D6317-42C7-4B51-A621-B53731CF98F5}" type="slidenum">
              <a:rPr lang="en-US" kern="1200">
                <a:solidFill>
                  <a:prstClr val="black"/>
                </a:solidFill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38200"/>
            <a:ext cx="7086600" cy="731838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752600"/>
            <a:ext cx="2971800" cy="3200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52600"/>
            <a:ext cx="2895600" cy="320039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600"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1200" dirty="0">
                <a:solidFill>
                  <a:prstClr val="black"/>
                </a:solidFill>
                <a:ea typeface="+mn-ea"/>
                <a:cs typeface="+mn-cs"/>
              </a:rPr>
              <a:t>Writing 90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600"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1200" dirty="0">
                <a:solidFill>
                  <a:prstClr val="black"/>
                </a:solidFill>
                <a:ea typeface="+mn-ea"/>
                <a:cs typeface="+mn-cs"/>
              </a:rPr>
              <a:t>Martha J. Bianco, Ph.D.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600"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B669B856-7FD2-424D-962C-84CB1B624B97}" type="slidenum">
              <a:rPr lang="en-US" kern="1200">
                <a:solidFill>
                  <a:prstClr val="black"/>
                </a:solidFill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2BCF-D190-4F20-B261-90FB8A9FC4A9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3297-803D-4EA7-8BA5-FC090AA68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37CC2-4092-4C2F-8E6F-D1DD7DDA7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2BCF-D190-4F20-B261-90FB8A9FC4A9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3297-803D-4EA7-8BA5-FC090AA68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2BCF-D190-4F20-B261-90FB8A9FC4A9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3297-803D-4EA7-8BA5-FC090AA68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2BCF-D190-4F20-B261-90FB8A9FC4A9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3297-803D-4EA7-8BA5-FC090AA68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2BCF-D190-4F20-B261-90FB8A9FC4A9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3297-803D-4EA7-8BA5-FC090AA68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2BCF-D190-4F20-B261-90FB8A9FC4A9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3297-803D-4EA7-8BA5-FC090AA68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2BCF-D190-4F20-B261-90FB8A9FC4A9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3297-803D-4EA7-8BA5-FC090AA68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2BCF-D190-4F20-B261-90FB8A9FC4A9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3297-803D-4EA7-8BA5-FC090AA68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2BCF-D190-4F20-B261-90FB8A9FC4A9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3297-803D-4EA7-8BA5-FC090AA68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2BCF-D190-4F20-B261-90FB8A9FC4A9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3297-803D-4EA7-8BA5-FC090AA68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2BCF-D190-4F20-B261-90FB8A9FC4A9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3297-803D-4EA7-8BA5-FC090AA68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AC4AA-33D4-41D0-B13D-1FA634C4B0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Writing 90</a:t>
            </a:r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Dr. Martha J. Bianco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020E329-1397-4809-A287-3B1714C7D9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Line 23"/>
          <p:cNvSpPr>
            <a:spLocks noChangeShapeType="1"/>
          </p:cNvSpPr>
          <p:nvPr userDrawn="1"/>
        </p:nvSpPr>
        <p:spPr bwMode="auto">
          <a:xfrm>
            <a:off x="685800" y="0"/>
            <a:ext cx="0" cy="6858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1" name="Line 24"/>
          <p:cNvSpPr>
            <a:spLocks noChangeShapeType="1"/>
          </p:cNvSpPr>
          <p:nvPr userDrawn="1"/>
        </p:nvSpPr>
        <p:spPr bwMode="auto">
          <a:xfrm>
            <a:off x="8458200" y="0"/>
            <a:ext cx="0" cy="6858000"/>
          </a:xfrm>
          <a:prstGeom prst="line">
            <a:avLst/>
          </a:prstGeom>
          <a:noFill/>
          <a:ln w="9525">
            <a:solidFill>
              <a:srgbClr val="FF99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9" y="304800"/>
            <a:ext cx="7162800" cy="518160"/>
          </a:xfrm>
        </p:spPr>
        <p:txBody>
          <a:bodyPr/>
          <a:lstStyle>
            <a:lvl1pPr algn="l">
              <a:defRPr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defRPr>
            </a:lvl1pPr>
            <a:extLst/>
          </a:lstStyle>
          <a:p>
            <a:r>
              <a:rPr kumimoji="0" lang="en-US" dirty="0" smtClean="0"/>
              <a:t>Click to edit Master title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38" y="1066800"/>
            <a:ext cx="8008961" cy="5224818"/>
          </a:xfrm>
          <a:ln>
            <a:solidFill>
              <a:schemeClr val="accent2"/>
            </a:solidFill>
          </a:ln>
        </p:spPr>
        <p:txBody>
          <a:bodyPr/>
          <a:lstStyle>
            <a:lvl1pPr>
              <a:lnSpc>
                <a:spcPct val="100000"/>
              </a:lnSpc>
              <a:spcAft>
                <a:spcPts val="600"/>
              </a:spcAft>
              <a:buClr>
                <a:schemeClr val="accent2">
                  <a:lumMod val="75000"/>
                </a:schemeClr>
              </a:buClr>
              <a:defRPr/>
            </a:lvl1pPr>
            <a:lvl2pPr>
              <a:lnSpc>
                <a:spcPct val="100000"/>
              </a:lnSpc>
              <a:spcAft>
                <a:spcPts val="600"/>
              </a:spcAft>
              <a:buClr>
                <a:schemeClr val="accent2">
                  <a:lumMod val="75000"/>
                </a:schemeClr>
              </a:buClr>
              <a:defRPr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spcAft>
                <a:spcPts val="600"/>
              </a:spcAft>
              <a:buClr>
                <a:schemeClr val="accent2">
                  <a:lumMod val="75000"/>
                </a:schemeClr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buClr>
                <a:schemeClr val="accent2">
                  <a:lumMod val="75000"/>
                </a:schemeClr>
              </a:buClr>
              <a:defRPr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buClr>
                <a:schemeClr val="accent2">
                  <a:lumMod val="75000"/>
                </a:schemeClr>
              </a:buClr>
              <a:defRPr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Writing 90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Dr. Martha J. Bianco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0976A7-63B2-4B76-9BC6-D29498A9D4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Writing 90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algn="ctr">
              <a:defRPr/>
            </a:pPr>
            <a:r>
              <a:rPr lang="en-US" smtClean="0"/>
              <a:t>Dr. Martha J. Bianco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F8622B33-DCA5-4277-999E-B337502D1E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Writing 90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Dr. Martha J. Bianco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F39EE2-3DEA-44D6-B398-D571BE7F4D0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Writing 90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Dr. Martha J. Bianco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86C812F-0C2E-407A-9CD3-F849BB5FF0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DC563B-D3CE-42FC-B034-CD22ED8AD4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Writing 90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Dr. Martha J. Bianco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622B33-DCA5-4277-999E-B337502D1E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Writing 90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Dr. Martha J. Bianco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622B33-DCA5-4277-999E-B337502D1E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Writing 90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Dr. Martha J. Bianco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622B33-DCA5-4277-999E-B337502D1E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Writing 90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Dr. Martha J. Bianco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622B33-DCA5-4277-999E-B337502D1E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B424A-469B-4989-B8D1-8C4A1D6B96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Writing 90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Dr. Martha J. Bianco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8622B33-DCA5-4277-999E-B337502D1E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E3558-3E17-469D-8D5B-CF34C4E728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75CC7-2B94-4122-A0F8-33C1CC8C45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5D344-1CBB-45CB-9EEB-8BA14AAB74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35F5AD81-5693-4548-BB18-23500893B5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DDEE5-954C-42BD-B56C-F4BF9A8EA21F}" type="datetimeFigureOut">
              <a:rPr lang="en-US" smtClean="0"/>
              <a:pPr/>
              <a:t>10/6/2008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CDDD3-FF86-44C8-8F58-C462F98FE3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392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0"/>
            <a:ext cx="871538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Flowchart: Alternate Process 8"/>
          <p:cNvSpPr/>
          <p:nvPr/>
        </p:nvSpPr>
        <p:spPr>
          <a:xfrm>
            <a:off x="1828800" y="914400"/>
            <a:ext cx="6240463" cy="4252913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6" r:id="rId2"/>
    <p:sldLayoutId id="2147483777" r:id="rId3"/>
    <p:sldLayoutId id="2147483778" r:id="rId4"/>
    <p:sldLayoutId id="2147483779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3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5" name="Line 3"/>
            <p:cNvSpPr>
              <a:spLocks noChangeShapeType="1"/>
            </p:cNvSpPr>
            <p:nvPr/>
          </p:nvSpPr>
          <p:spPr bwMode="auto">
            <a:xfrm>
              <a:off x="0" y="18288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36" name="Line 4"/>
            <p:cNvSpPr>
              <a:spLocks noChangeShapeType="1"/>
            </p:cNvSpPr>
            <p:nvPr/>
          </p:nvSpPr>
          <p:spPr bwMode="auto">
            <a:xfrm>
              <a:off x="0" y="21336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37" name="Line 5"/>
            <p:cNvSpPr>
              <a:spLocks noChangeShapeType="1"/>
            </p:cNvSpPr>
            <p:nvPr/>
          </p:nvSpPr>
          <p:spPr bwMode="auto">
            <a:xfrm>
              <a:off x="0" y="24384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38" name="Line 6"/>
            <p:cNvSpPr>
              <a:spLocks noChangeShapeType="1"/>
            </p:cNvSpPr>
            <p:nvPr/>
          </p:nvSpPr>
          <p:spPr bwMode="auto">
            <a:xfrm>
              <a:off x="0" y="27432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39" name="Line 7"/>
            <p:cNvSpPr>
              <a:spLocks noChangeShapeType="1"/>
            </p:cNvSpPr>
            <p:nvPr/>
          </p:nvSpPr>
          <p:spPr bwMode="auto">
            <a:xfrm>
              <a:off x="0" y="30480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40" name="Line 8"/>
            <p:cNvSpPr>
              <a:spLocks noChangeShapeType="1"/>
            </p:cNvSpPr>
            <p:nvPr/>
          </p:nvSpPr>
          <p:spPr bwMode="auto">
            <a:xfrm>
              <a:off x="0" y="33528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41" name="Line 9"/>
            <p:cNvSpPr>
              <a:spLocks noChangeShapeType="1"/>
            </p:cNvSpPr>
            <p:nvPr/>
          </p:nvSpPr>
          <p:spPr bwMode="auto">
            <a:xfrm>
              <a:off x="0" y="36576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42" name="Line 10"/>
            <p:cNvSpPr>
              <a:spLocks noChangeShapeType="1"/>
            </p:cNvSpPr>
            <p:nvPr/>
          </p:nvSpPr>
          <p:spPr bwMode="auto">
            <a:xfrm>
              <a:off x="0" y="39624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43" name="Line 11"/>
            <p:cNvSpPr>
              <a:spLocks noChangeShapeType="1"/>
            </p:cNvSpPr>
            <p:nvPr/>
          </p:nvSpPr>
          <p:spPr bwMode="auto">
            <a:xfrm>
              <a:off x="0" y="42672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44" name="Line 12"/>
            <p:cNvSpPr>
              <a:spLocks noChangeShapeType="1"/>
            </p:cNvSpPr>
            <p:nvPr/>
          </p:nvSpPr>
          <p:spPr bwMode="auto">
            <a:xfrm>
              <a:off x="0" y="45720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45" name="Line 13"/>
            <p:cNvSpPr>
              <a:spLocks noChangeShapeType="1"/>
            </p:cNvSpPr>
            <p:nvPr/>
          </p:nvSpPr>
          <p:spPr bwMode="auto">
            <a:xfrm>
              <a:off x="0" y="48768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46" name="Line 14"/>
            <p:cNvSpPr>
              <a:spLocks noChangeShapeType="1"/>
            </p:cNvSpPr>
            <p:nvPr/>
          </p:nvSpPr>
          <p:spPr bwMode="auto">
            <a:xfrm>
              <a:off x="0" y="51816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47" name="Line 15"/>
            <p:cNvSpPr>
              <a:spLocks noChangeShapeType="1"/>
            </p:cNvSpPr>
            <p:nvPr/>
          </p:nvSpPr>
          <p:spPr bwMode="auto">
            <a:xfrm>
              <a:off x="0" y="54864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48" name="Line 16"/>
            <p:cNvSpPr>
              <a:spLocks noChangeShapeType="1"/>
            </p:cNvSpPr>
            <p:nvPr/>
          </p:nvSpPr>
          <p:spPr bwMode="auto">
            <a:xfrm>
              <a:off x="0" y="57912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49" name="Line 17"/>
            <p:cNvSpPr>
              <a:spLocks noChangeShapeType="1"/>
            </p:cNvSpPr>
            <p:nvPr/>
          </p:nvSpPr>
          <p:spPr bwMode="auto">
            <a:xfrm>
              <a:off x="0" y="60960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50" name="Line 18"/>
            <p:cNvSpPr>
              <a:spLocks noChangeShapeType="1"/>
            </p:cNvSpPr>
            <p:nvPr/>
          </p:nvSpPr>
          <p:spPr bwMode="auto">
            <a:xfrm>
              <a:off x="0" y="64008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51" name="Line 19"/>
            <p:cNvSpPr>
              <a:spLocks noChangeShapeType="1"/>
            </p:cNvSpPr>
            <p:nvPr/>
          </p:nvSpPr>
          <p:spPr bwMode="auto">
            <a:xfrm>
              <a:off x="0" y="67056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52" name="Oval 51"/>
            <p:cNvSpPr>
              <a:spLocks noChangeArrowheads="1"/>
            </p:cNvSpPr>
            <p:nvPr/>
          </p:nvSpPr>
          <p:spPr bwMode="auto">
            <a:xfrm rot="10800000">
              <a:off x="228600" y="3276600"/>
              <a:ext cx="304800" cy="3048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9693903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53" name="Oval 52"/>
            <p:cNvSpPr>
              <a:spLocks noChangeArrowheads="1"/>
            </p:cNvSpPr>
            <p:nvPr/>
          </p:nvSpPr>
          <p:spPr bwMode="auto">
            <a:xfrm rot="10800000">
              <a:off x="228600" y="762000"/>
              <a:ext cx="304800" cy="3048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9693903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54" name="Oval 53"/>
            <p:cNvSpPr>
              <a:spLocks noChangeArrowheads="1"/>
            </p:cNvSpPr>
            <p:nvPr/>
          </p:nvSpPr>
          <p:spPr bwMode="auto">
            <a:xfrm rot="10800000">
              <a:off x="228600" y="5791200"/>
              <a:ext cx="304800" cy="3048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9693903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55" name="Line 23"/>
            <p:cNvSpPr>
              <a:spLocks noChangeShapeType="1"/>
            </p:cNvSpPr>
            <p:nvPr/>
          </p:nvSpPr>
          <p:spPr bwMode="auto">
            <a:xfrm>
              <a:off x="685800" y="0"/>
              <a:ext cx="0" cy="6858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56" name="Line 24"/>
            <p:cNvSpPr>
              <a:spLocks noChangeShapeType="1"/>
            </p:cNvSpPr>
            <p:nvPr/>
          </p:nvSpPr>
          <p:spPr bwMode="auto">
            <a:xfrm>
              <a:off x="8458200" y="0"/>
              <a:ext cx="0" cy="6858000"/>
            </a:xfrm>
            <a:prstGeom prst="line">
              <a:avLst/>
            </a:prstGeom>
            <a:noFill/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98438"/>
            <a:ext cx="7772400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25675"/>
            <a:ext cx="7772400" cy="381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Writing 90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Dr. Martha J. Bianco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fld id="{F8622B33-DCA5-4277-999E-B337502D1E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2" r:id="rId2"/>
    <p:sldLayoutId id="2147483773" r:id="rId3"/>
    <p:sldLayoutId id="2147483774" r:id="rId4"/>
    <p:sldLayoutId id="2147483781" r:id="rId5"/>
    <p:sldLayoutId id="2147483782" r:id="rId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2"/>
          </a:solidFill>
          <a:latin typeface="Arial Black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oudy Stout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oudy Stout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oudy Stout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oudy Stout" pitchFamily="18" charset="0"/>
        </a:defRPr>
      </a:lvl9pPr>
    </p:titleStyle>
    <p:bodyStyle>
      <a:lvl1pPr marL="342900" indent="-342900" algn="l" rtl="0" eaLnBrk="0" fontAlgn="base" hangingPunct="0">
        <a:lnSpc>
          <a:spcPct val="75000"/>
        </a:lnSpc>
        <a:spcBef>
          <a:spcPct val="0"/>
        </a:spcBef>
        <a:spcAft>
          <a:spcPts val="600"/>
        </a:spcAft>
        <a:buChar char="•"/>
        <a:defRPr sz="5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75000"/>
        </a:lnSpc>
        <a:spcBef>
          <a:spcPct val="0"/>
        </a:spcBef>
        <a:spcAft>
          <a:spcPts val="1800"/>
        </a:spcAft>
        <a:buChar char="–"/>
        <a:defRPr sz="4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75000"/>
        </a:lnSpc>
        <a:spcBef>
          <a:spcPct val="0"/>
        </a:spcBef>
        <a:spcAft>
          <a:spcPts val="1200"/>
        </a:spcAft>
        <a:buChar char="•"/>
        <a:defRPr sz="3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ts val="1200"/>
        </a:spcBef>
        <a:spcAft>
          <a:spcPts val="12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ts val="1200"/>
        </a:spcBef>
        <a:spcAft>
          <a:spcPts val="12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75000"/>
        </a:lnSpc>
        <a:spcBef>
          <a:spcPct val="50000"/>
        </a:spcBef>
        <a:spcAft>
          <a:spcPct val="0"/>
        </a:spcAft>
        <a:buChar char="»"/>
        <a:defRPr sz="28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lnSpc>
          <a:spcPct val="75000"/>
        </a:lnSpc>
        <a:spcBef>
          <a:spcPct val="50000"/>
        </a:spcBef>
        <a:spcAft>
          <a:spcPct val="0"/>
        </a:spcAft>
        <a:buChar char="»"/>
        <a:defRPr sz="28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lnSpc>
          <a:spcPct val="75000"/>
        </a:lnSpc>
        <a:spcBef>
          <a:spcPct val="50000"/>
        </a:spcBef>
        <a:spcAft>
          <a:spcPct val="0"/>
        </a:spcAft>
        <a:buChar char="»"/>
        <a:defRPr sz="28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lnSpc>
          <a:spcPct val="75000"/>
        </a:lnSpc>
        <a:spcBef>
          <a:spcPct val="50000"/>
        </a:spcBef>
        <a:spcAft>
          <a:spcPct val="0"/>
        </a:spcAft>
        <a:buChar char="»"/>
        <a:defRPr sz="28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392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0"/>
            <a:ext cx="871538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 dirty="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1828800" y="914400"/>
            <a:ext cx="6240463" cy="4252913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D2BCF-D190-4F20-B261-90FB8A9FC4A9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63297-803D-4EA7-8BA5-FC090AA68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5F5AD81-5693-4548-BB18-23500893B5D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5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5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5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5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5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5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5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5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5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5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5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5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5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5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5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5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5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cc.edu/library/research/" TargetMode="External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5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ntl/en/options/" TargetMode="External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5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" TargetMode="External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5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ikipedia#Reliability_and_bias" TargetMode="External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5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5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5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5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5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5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5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5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686800" cy="133270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Freewrite</a:t>
            </a:r>
            <a:r>
              <a:rPr lang="en-US" dirty="0" smtClean="0"/>
              <a:t> </a:t>
            </a:r>
            <a:r>
              <a:rPr lang="en-US" dirty="0" err="1" smtClean="0"/>
              <a:t>Microtheme</a:t>
            </a:r>
            <a:endParaRPr lang="en-US" dirty="0"/>
          </a:p>
        </p:txBody>
      </p:sp>
      <p:sp>
        <p:nvSpPr>
          <p:cNvPr id="4218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8763000" cy="46482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 smtClean="0"/>
              <a:t>On a piece of paper, with your name &amp; date on it, write </a:t>
            </a:r>
            <a:r>
              <a:rPr lang="en-US" b="1" dirty="0" smtClean="0"/>
              <a:t>80-100</a:t>
            </a:r>
            <a:r>
              <a:rPr lang="en-US" dirty="0" smtClean="0"/>
              <a:t> words on:</a:t>
            </a:r>
            <a:br>
              <a:rPr lang="en-US" dirty="0" smtClean="0"/>
            </a:br>
            <a:endParaRPr lang="en-US" dirty="0"/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3500" dirty="0" smtClean="0"/>
              <a:t>an event that lasted </a:t>
            </a:r>
            <a:r>
              <a:rPr lang="en-US" sz="3500" b="1" dirty="0" smtClean="0"/>
              <a:t>no more than 5 minutes</a:t>
            </a:r>
            <a:r>
              <a:rPr lang="en-US" sz="3500" dirty="0" smtClean="0"/>
              <a:t> . . . </a:t>
            </a:r>
            <a:r>
              <a:rPr lang="en-US" sz="3500" b="1" dirty="0" smtClean="0"/>
              <a:t/>
            </a:r>
            <a:br>
              <a:rPr lang="en-US" sz="3500" b="1" dirty="0" smtClean="0"/>
            </a:br>
            <a:endParaRPr lang="en-US" sz="3500" b="1" dirty="0" smtClean="0"/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3500" dirty="0" smtClean="0"/>
              <a:t>that brought you </a:t>
            </a:r>
            <a:r>
              <a:rPr lang="en-US" sz="3500" i="1" dirty="0" smtClean="0"/>
              <a:t>either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 smtClean="0"/>
          </a:p>
          <a:p>
            <a:pPr marL="1460564" lvl="2" indent="-27305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3500" dirty="0" smtClean="0"/>
              <a:t>pain or sadness </a:t>
            </a:r>
            <a:r>
              <a:rPr lang="en-US" sz="3500" i="1" dirty="0" smtClean="0"/>
              <a:t>OR</a:t>
            </a:r>
            <a:br>
              <a:rPr lang="en-US" sz="3500" i="1" dirty="0" smtClean="0"/>
            </a:br>
            <a:endParaRPr lang="en-US" sz="3500" dirty="0" smtClean="0"/>
          </a:p>
          <a:p>
            <a:pPr marL="1460564" lvl="2" indent="-27305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3500" dirty="0" smtClean="0"/>
              <a:t>pleasure or joy</a:t>
            </a:r>
          </a:p>
          <a:p>
            <a:pPr marL="1460564" lvl="2" indent="-27305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sz="3500" dirty="0" smtClean="0"/>
              <a:t>                          		 </a:t>
            </a:r>
            <a:r>
              <a:rPr lang="en-US" sz="2800" i="1" dirty="0" smtClean="0">
                <a:solidFill>
                  <a:srgbClr val="FFFF00"/>
                </a:solidFill>
              </a:rPr>
              <a:t>See next slide for example</a:t>
            </a:r>
            <a:r>
              <a:rPr lang="en-US" sz="3500" dirty="0" smtClean="0"/>
              <a:t> </a:t>
            </a:r>
            <a:r>
              <a:rPr lang="en-US" sz="2800" dirty="0" smtClean="0">
                <a:solidFill>
                  <a:srgbClr val="FFFF00"/>
                </a:solidFill>
                <a:sym typeface="Wingdings" pitchFamily="2" charset="2"/>
              </a:rPr>
              <a:t>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Proper Nouns </a:t>
            </a:r>
            <a:r>
              <a:rPr lang="en-US" dirty="0" smtClean="0">
                <a:solidFill>
                  <a:schemeClr val="accent1"/>
                </a:solidFill>
              </a:rPr>
              <a:t>as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Subjects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787409"/>
          </a:xfrm>
        </p:spPr>
        <p:txBody>
          <a:bodyPr/>
          <a:lstStyle/>
          <a:p>
            <a:r>
              <a:rPr lang="en-US" dirty="0" smtClean="0"/>
              <a:t>Specific people, places, things, concepts</a:t>
            </a:r>
          </a:p>
          <a:p>
            <a:pPr lvl="1"/>
            <a:r>
              <a:rPr lang="en-US" sz="3200" dirty="0" smtClean="0"/>
              <a:t>Little </a:t>
            </a:r>
            <a:r>
              <a:rPr lang="en-US" sz="3200" u="sng" dirty="0" smtClean="0">
                <a:solidFill>
                  <a:srgbClr val="FFC000"/>
                </a:solidFill>
              </a:rPr>
              <a:t>Sparky</a:t>
            </a:r>
            <a:r>
              <a:rPr lang="en-US" sz="3200" dirty="0" smtClean="0"/>
              <a:t> barks too much.</a:t>
            </a:r>
          </a:p>
          <a:p>
            <a:pPr lvl="1"/>
            <a:r>
              <a:rPr lang="en-US" sz="3200" dirty="0" smtClean="0"/>
              <a:t>Beautiful </a:t>
            </a:r>
            <a:r>
              <a:rPr lang="en-US" sz="3200" u="sng" dirty="0" smtClean="0">
                <a:solidFill>
                  <a:srgbClr val="FFC000"/>
                </a:solidFill>
              </a:rPr>
              <a:t>Springfield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smtClean="0"/>
              <a:t>is losing population.</a:t>
            </a:r>
          </a:p>
          <a:p>
            <a:pPr lvl="1"/>
            <a:r>
              <a:rPr lang="en-US" sz="3200" dirty="0" smtClean="0"/>
              <a:t>When </a:t>
            </a:r>
            <a:r>
              <a:rPr lang="en-US" sz="3200" u="sng" dirty="0" smtClean="0">
                <a:solidFill>
                  <a:srgbClr val="FFC000"/>
                </a:solidFill>
              </a:rPr>
              <a:t>October</a:t>
            </a:r>
            <a:r>
              <a:rPr lang="en-US" sz="3200" dirty="0" smtClean="0"/>
              <a:t> begins, the air is cool.</a:t>
            </a:r>
          </a:p>
          <a:p>
            <a:pPr lvl="1"/>
            <a:r>
              <a:rPr lang="en-US" sz="3200" dirty="0" smtClean="0"/>
              <a:t>The </a:t>
            </a:r>
            <a:r>
              <a:rPr lang="en-US" sz="3200" u="sng" dirty="0" smtClean="0"/>
              <a:t>girls</a:t>
            </a:r>
            <a:r>
              <a:rPr lang="en-US" sz="3200" dirty="0" smtClean="0"/>
              <a:t> and </a:t>
            </a:r>
            <a:r>
              <a:rPr lang="en-US" sz="3200" u="sng" dirty="0" smtClean="0">
                <a:solidFill>
                  <a:srgbClr val="FFC000"/>
                </a:solidFill>
              </a:rPr>
              <a:t>John</a:t>
            </a:r>
            <a:r>
              <a:rPr lang="en-US" sz="3200" dirty="0" smtClean="0"/>
              <a:t> decided to play.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Personal Pronouns </a:t>
            </a:r>
            <a:r>
              <a:rPr lang="en-US" dirty="0" smtClean="0"/>
              <a:t>as Subjects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4952999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92D050"/>
                </a:solidFill>
              </a:rPr>
              <a:t>Personal pronouns</a:t>
            </a:r>
            <a:r>
              <a:rPr lang="en-US" sz="3000" dirty="0" smtClean="0">
                <a:solidFill>
                  <a:srgbClr val="92D050"/>
                </a:solidFill>
              </a:rPr>
              <a:t> </a:t>
            </a:r>
            <a:r>
              <a:rPr lang="en-US" sz="3000" dirty="0" smtClean="0">
                <a:solidFill>
                  <a:srgbClr val="FF0000"/>
                </a:solidFill>
              </a:rPr>
              <a:t>stand for </a:t>
            </a:r>
            <a:r>
              <a:rPr lang="en-US" sz="3000" u="sng" dirty="0" smtClean="0"/>
              <a:t>specific persons or things</a:t>
            </a:r>
            <a:r>
              <a:rPr lang="en-US" sz="3000" dirty="0" smtClean="0"/>
              <a:t>:</a:t>
            </a:r>
          </a:p>
          <a:p>
            <a:pPr lvl="1">
              <a:spcAft>
                <a:spcPts val="0"/>
              </a:spcAft>
            </a:pPr>
            <a:r>
              <a:rPr lang="en-US" sz="3200" dirty="0" smtClean="0"/>
              <a:t>The </a:t>
            </a:r>
            <a:r>
              <a:rPr lang="en-US" sz="3200" u="sng" dirty="0" smtClean="0">
                <a:solidFill>
                  <a:srgbClr val="FFC000"/>
                </a:solidFill>
              </a:rPr>
              <a:t>dog</a:t>
            </a:r>
            <a:r>
              <a:rPr lang="en-US" sz="3200" dirty="0" smtClean="0"/>
              <a:t> barks too much.</a:t>
            </a:r>
          </a:p>
          <a:p>
            <a:pPr lvl="2"/>
            <a:r>
              <a:rPr lang="en-US" sz="3200" u="sng" dirty="0" smtClean="0">
                <a:solidFill>
                  <a:srgbClr val="92D050"/>
                </a:solidFill>
              </a:rPr>
              <a:t>It</a:t>
            </a:r>
            <a:r>
              <a:rPr lang="en-US" sz="3200" dirty="0" smtClean="0"/>
              <a:t> barks too much.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3200" dirty="0" smtClean="0"/>
              <a:t>Her </a:t>
            </a:r>
            <a:r>
              <a:rPr lang="en-US" sz="3200" u="sng" dirty="0" smtClean="0">
                <a:solidFill>
                  <a:srgbClr val="FFC000"/>
                </a:solidFill>
              </a:rPr>
              <a:t>petunias</a:t>
            </a:r>
            <a:r>
              <a:rPr lang="en-US" sz="3200" dirty="0" smtClean="0"/>
              <a:t> almost died.</a:t>
            </a:r>
          </a:p>
          <a:p>
            <a:pPr lvl="2"/>
            <a:r>
              <a:rPr lang="en-US" sz="3200" u="sng" dirty="0" smtClean="0">
                <a:solidFill>
                  <a:srgbClr val="92D050"/>
                </a:solidFill>
              </a:rPr>
              <a:t>They</a:t>
            </a:r>
            <a:r>
              <a:rPr lang="en-US" sz="3200" dirty="0" smtClean="0"/>
              <a:t> almost died.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3200" dirty="0" smtClean="0"/>
              <a:t>Beautiful </a:t>
            </a:r>
            <a:r>
              <a:rPr lang="en-US" sz="3200" u="sng" dirty="0" smtClean="0">
                <a:solidFill>
                  <a:srgbClr val="FFC000"/>
                </a:solidFill>
              </a:rPr>
              <a:t>Springfield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smtClean="0"/>
              <a:t>is losing population.</a:t>
            </a:r>
          </a:p>
          <a:p>
            <a:pPr lvl="2"/>
            <a:r>
              <a:rPr lang="en-US" sz="3200" u="sng" dirty="0" smtClean="0">
                <a:solidFill>
                  <a:srgbClr val="92D050"/>
                </a:solidFill>
              </a:rPr>
              <a:t>It</a:t>
            </a:r>
            <a:r>
              <a:rPr lang="en-US" sz="3200" dirty="0" smtClean="0"/>
              <a:t> is losing population.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Personal Pronouns </a:t>
            </a:r>
            <a:r>
              <a:rPr lang="en-US" dirty="0" smtClean="0"/>
              <a:t>as Subject. . 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4952999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92D050"/>
                </a:solidFill>
              </a:rPr>
              <a:t>Personal pronouns</a:t>
            </a:r>
            <a:r>
              <a:rPr lang="en-US" sz="3000" dirty="0" smtClean="0">
                <a:solidFill>
                  <a:srgbClr val="92D050"/>
                </a:solidFill>
              </a:rPr>
              <a:t> </a:t>
            </a:r>
            <a:r>
              <a:rPr lang="en-US" sz="3000" dirty="0" smtClean="0">
                <a:solidFill>
                  <a:srgbClr val="FF0000"/>
                </a:solidFill>
              </a:rPr>
              <a:t>stand for</a:t>
            </a:r>
            <a:r>
              <a:rPr lang="en-US" sz="3000" dirty="0" smtClean="0"/>
              <a:t> </a:t>
            </a:r>
            <a:r>
              <a:rPr lang="en-US" sz="3000" u="sng" dirty="0" smtClean="0"/>
              <a:t>specific persons or things</a:t>
            </a:r>
            <a:r>
              <a:rPr lang="en-US" sz="3000" dirty="0" smtClean="0"/>
              <a:t>: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3200" u="sng" dirty="0" smtClean="0">
                <a:solidFill>
                  <a:srgbClr val="FFC000"/>
                </a:solidFill>
              </a:rPr>
              <a:t>John</a:t>
            </a:r>
            <a:r>
              <a:rPr lang="en-US" sz="3200" dirty="0" smtClean="0"/>
              <a:t> called the girls.</a:t>
            </a:r>
          </a:p>
          <a:p>
            <a:pPr lvl="2"/>
            <a:r>
              <a:rPr lang="en-US" sz="3200" u="sng" dirty="0" smtClean="0">
                <a:solidFill>
                  <a:srgbClr val="92D050"/>
                </a:solidFill>
              </a:rPr>
              <a:t>He</a:t>
            </a:r>
            <a:r>
              <a:rPr lang="en-US" sz="3200" dirty="0" smtClean="0"/>
              <a:t> called the girls.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3200" dirty="0" smtClean="0"/>
              <a:t>The </a:t>
            </a:r>
            <a:r>
              <a:rPr lang="en-US" sz="3200" u="sng" dirty="0" smtClean="0">
                <a:solidFill>
                  <a:srgbClr val="FFC000"/>
                </a:solidFill>
              </a:rPr>
              <a:t>girls</a:t>
            </a:r>
            <a:r>
              <a:rPr lang="en-US" sz="3200" dirty="0" smtClean="0"/>
              <a:t> and </a:t>
            </a:r>
            <a:r>
              <a:rPr lang="en-US" sz="3200" u="sng" dirty="0" smtClean="0">
                <a:solidFill>
                  <a:srgbClr val="FFC000"/>
                </a:solidFill>
              </a:rPr>
              <a:t>John</a:t>
            </a:r>
            <a:r>
              <a:rPr lang="en-US" sz="3200" dirty="0" smtClean="0"/>
              <a:t> decided to play.</a:t>
            </a:r>
          </a:p>
          <a:p>
            <a:pPr lvl="2"/>
            <a:r>
              <a:rPr lang="en-US" sz="3200" u="sng" dirty="0" smtClean="0">
                <a:solidFill>
                  <a:srgbClr val="92D050"/>
                </a:solidFill>
              </a:rPr>
              <a:t>They</a:t>
            </a:r>
            <a:r>
              <a:rPr lang="en-US" sz="3200" dirty="0" smtClean="0"/>
              <a:t> decided to play.</a:t>
            </a:r>
          </a:p>
          <a:p>
            <a:pPr lvl="1"/>
            <a:r>
              <a:rPr lang="en-US" sz="3200" u="sng" dirty="0" smtClean="0">
                <a:solidFill>
                  <a:srgbClr val="FFC000"/>
                </a:solidFill>
              </a:rPr>
              <a:t>Anne</a:t>
            </a:r>
            <a:r>
              <a:rPr lang="en-US" sz="3200" dirty="0" smtClean="0"/>
              <a:t> and </a:t>
            </a:r>
            <a:r>
              <a:rPr lang="en-US" sz="3200" u="sng" dirty="0" smtClean="0">
                <a:solidFill>
                  <a:srgbClr val="FFC000"/>
                </a:solidFill>
              </a:rPr>
              <a:t>I</a:t>
            </a:r>
            <a:r>
              <a:rPr lang="en-US" sz="3200" dirty="0" smtClean="0"/>
              <a:t> ate lunch.</a:t>
            </a:r>
          </a:p>
          <a:p>
            <a:pPr lvl="2"/>
            <a:r>
              <a:rPr lang="en-US" sz="3200" u="sng" dirty="0" smtClean="0">
                <a:solidFill>
                  <a:srgbClr val="92D050"/>
                </a:solidFill>
              </a:rPr>
              <a:t>We</a:t>
            </a:r>
            <a:r>
              <a:rPr lang="en-US" sz="3200" dirty="0" smtClean="0"/>
              <a:t> ate lunch.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Indefinite Pronouns </a:t>
            </a:r>
            <a:r>
              <a:rPr lang="en-US" dirty="0" smtClean="0"/>
              <a:t>as Subject. . 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4952999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92D050"/>
                </a:solidFill>
              </a:rPr>
              <a:t>Indefinite pronouns</a:t>
            </a:r>
            <a:r>
              <a:rPr lang="en-US" sz="3000" dirty="0" smtClean="0"/>
              <a:t> </a:t>
            </a:r>
            <a:r>
              <a:rPr lang="en-US" sz="3000" dirty="0" smtClean="0">
                <a:solidFill>
                  <a:srgbClr val="FF0000"/>
                </a:solidFill>
              </a:rPr>
              <a:t>stand for </a:t>
            </a:r>
            <a:r>
              <a:rPr lang="en-US" sz="3000" u="sng" dirty="0" smtClean="0"/>
              <a:t>general persons or things</a:t>
            </a:r>
            <a:r>
              <a:rPr lang="en-US" sz="3000" dirty="0" smtClean="0"/>
              <a:t>:</a:t>
            </a:r>
          </a:p>
          <a:p>
            <a:pPr lvl="1">
              <a:spcAft>
                <a:spcPts val="0"/>
              </a:spcAft>
            </a:pPr>
            <a:r>
              <a:rPr lang="en-US" sz="3200" u="sng" dirty="0" smtClean="0">
                <a:solidFill>
                  <a:srgbClr val="92D050"/>
                </a:solidFill>
              </a:rPr>
              <a:t>Each</a:t>
            </a:r>
            <a:r>
              <a:rPr lang="en-US" sz="3200" dirty="0" smtClean="0"/>
              <a:t> of them contributed some money.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3200" u="sng" dirty="0" smtClean="0">
                <a:solidFill>
                  <a:srgbClr val="92D050"/>
                </a:solidFill>
              </a:rPr>
              <a:t>Everybody</a:t>
            </a:r>
            <a:r>
              <a:rPr lang="en-US" sz="3200" dirty="0" smtClean="0"/>
              <a:t> gave their most.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3200" u="sng" dirty="0" smtClean="0">
                <a:solidFill>
                  <a:srgbClr val="92D050"/>
                </a:solidFill>
              </a:rPr>
              <a:t>Nobody</a:t>
            </a:r>
            <a:r>
              <a:rPr lang="en-US" sz="3200" dirty="0" smtClean="0"/>
              <a:t> thought to call.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3200" u="sng" dirty="0" smtClean="0">
                <a:solidFill>
                  <a:srgbClr val="92D050"/>
                </a:solidFill>
              </a:rPr>
              <a:t>Somebody</a:t>
            </a:r>
            <a:r>
              <a:rPr lang="en-US" sz="3200" dirty="0" smtClean="0"/>
              <a:t> arrived late.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Relative Pronouns as </a:t>
            </a:r>
            <a:r>
              <a:rPr lang="en-US" dirty="0" smtClean="0">
                <a:solidFill>
                  <a:srgbClr val="FFC000"/>
                </a:solidFill>
              </a:rPr>
              <a:t>Subjects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752600"/>
            <a:ext cx="8991600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Subject</a:t>
            </a:r>
            <a:r>
              <a:rPr lang="en-US" dirty="0" smtClean="0"/>
              <a:t> form of a </a:t>
            </a:r>
            <a:r>
              <a:rPr lang="en-US" dirty="0" smtClean="0">
                <a:solidFill>
                  <a:srgbClr val="00B0F0"/>
                </a:solidFill>
              </a:rPr>
              <a:t>relative pronoun </a:t>
            </a:r>
            <a:r>
              <a:rPr lang="en-US" dirty="0" smtClean="0"/>
              <a:t>stands alone.</a:t>
            </a:r>
          </a:p>
          <a:p>
            <a:pPr lvl="1"/>
            <a:r>
              <a:rPr lang="en-US" sz="3200" dirty="0" smtClean="0">
                <a:solidFill>
                  <a:schemeClr val="accent3"/>
                </a:solidFill>
              </a:rPr>
              <a:t>Otherwise, it’s an </a:t>
            </a:r>
            <a:r>
              <a:rPr lang="en-US" sz="3200" b="1" dirty="0" smtClean="0">
                <a:solidFill>
                  <a:srgbClr val="92D050"/>
                </a:solidFill>
              </a:rPr>
              <a:t>adjective</a:t>
            </a:r>
            <a:r>
              <a:rPr lang="en-US" sz="3200" dirty="0" smtClean="0">
                <a:solidFill>
                  <a:schemeClr val="accent3"/>
                </a:solidFill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u="sng" dirty="0" smtClean="0">
                <a:solidFill>
                  <a:srgbClr val="00B0F0"/>
                </a:solidFill>
              </a:rPr>
              <a:t>This</a:t>
            </a:r>
            <a:r>
              <a:rPr lang="en-US" dirty="0" smtClean="0"/>
              <a:t> is my friend.	     </a:t>
            </a:r>
            <a:r>
              <a:rPr lang="en-US" u="sng" dirty="0" smtClean="0">
                <a:solidFill>
                  <a:srgbClr val="00B0F0"/>
                </a:solidFill>
              </a:rPr>
              <a:t>These</a:t>
            </a:r>
            <a:r>
              <a:rPr lang="en-US" dirty="0" smtClean="0"/>
              <a:t> are my friends.</a:t>
            </a:r>
          </a:p>
          <a:p>
            <a:pPr lvl="1"/>
            <a:r>
              <a:rPr lang="en-US" sz="3200" b="1" dirty="0" smtClean="0">
                <a:solidFill>
                  <a:srgbClr val="92D050"/>
                </a:solidFill>
              </a:rPr>
              <a:t>This</a:t>
            </a:r>
            <a:r>
              <a:rPr lang="en-US" sz="3200" dirty="0" smtClean="0">
                <a:solidFill>
                  <a:schemeClr val="accent3"/>
                </a:solidFill>
              </a:rPr>
              <a:t> friend is mine.  </a:t>
            </a:r>
            <a:r>
              <a:rPr lang="en-US" sz="3200" b="1" dirty="0" smtClean="0">
                <a:solidFill>
                  <a:srgbClr val="92D050"/>
                </a:solidFill>
              </a:rPr>
              <a:t>These</a:t>
            </a:r>
            <a:r>
              <a:rPr lang="en-US" sz="3200" dirty="0" smtClean="0">
                <a:solidFill>
                  <a:schemeClr val="accent3"/>
                </a:solidFill>
              </a:rPr>
              <a:t> friends are mine.</a:t>
            </a:r>
          </a:p>
          <a:p>
            <a:pPr>
              <a:spcBef>
                <a:spcPts val="1200"/>
              </a:spcBef>
            </a:pPr>
            <a:r>
              <a:rPr lang="en-US" u="sng" dirty="0" smtClean="0">
                <a:solidFill>
                  <a:srgbClr val="00B0F0"/>
                </a:solidFill>
              </a:rPr>
              <a:t>That</a:t>
            </a:r>
            <a:r>
              <a:rPr lang="en-US" dirty="0" smtClean="0"/>
              <a:t> is your dog.	      </a:t>
            </a:r>
            <a:r>
              <a:rPr lang="en-US" u="sng" dirty="0" smtClean="0">
                <a:solidFill>
                  <a:srgbClr val="00B0F0"/>
                </a:solidFill>
              </a:rPr>
              <a:t>Those</a:t>
            </a:r>
            <a:r>
              <a:rPr lang="en-US" dirty="0" smtClean="0"/>
              <a:t> are your dogs.</a:t>
            </a:r>
          </a:p>
          <a:p>
            <a:pPr lvl="1"/>
            <a:r>
              <a:rPr lang="en-US" sz="3200" b="1" dirty="0" smtClean="0">
                <a:solidFill>
                  <a:srgbClr val="92D050"/>
                </a:solidFill>
              </a:rPr>
              <a:t>That</a:t>
            </a:r>
            <a:r>
              <a:rPr lang="en-US" sz="3200" dirty="0" smtClean="0">
                <a:solidFill>
                  <a:schemeClr val="accent3"/>
                </a:solidFill>
              </a:rPr>
              <a:t> dog is yours.    </a:t>
            </a:r>
            <a:r>
              <a:rPr lang="en-US" sz="3200" b="1" dirty="0" smtClean="0">
                <a:solidFill>
                  <a:srgbClr val="92D050"/>
                </a:solidFill>
              </a:rPr>
              <a:t>Those</a:t>
            </a:r>
            <a:r>
              <a:rPr lang="en-US" sz="3200" dirty="0" smtClean="0">
                <a:solidFill>
                  <a:schemeClr val="accent3"/>
                </a:solidFill>
              </a:rPr>
              <a:t> dogs are yours.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Question Pronouns </a:t>
            </a:r>
            <a:r>
              <a:rPr lang="en-US" dirty="0" smtClean="0">
                <a:solidFill>
                  <a:schemeClr val="accent1"/>
                </a:solidFill>
              </a:rPr>
              <a:t>as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Subjects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4940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u="sng" dirty="0" smtClean="0">
                <a:solidFill>
                  <a:srgbClr val="00B0F0"/>
                </a:solidFill>
              </a:rPr>
              <a:t>Who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is my friend?	</a:t>
            </a:r>
            <a:endParaRPr lang="en-US" dirty="0" smtClean="0">
              <a:solidFill>
                <a:schemeClr val="accent3"/>
              </a:solidFill>
            </a:endParaRPr>
          </a:p>
          <a:p>
            <a:pPr>
              <a:spcBef>
                <a:spcPts val="1200"/>
              </a:spcBef>
            </a:pPr>
            <a:r>
              <a:rPr lang="en-US" u="sng" dirty="0" smtClean="0">
                <a:solidFill>
                  <a:srgbClr val="00B0F0"/>
                </a:solidFill>
              </a:rPr>
              <a:t>Which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is your dog?</a:t>
            </a:r>
          </a:p>
          <a:p>
            <a:pPr>
              <a:spcBef>
                <a:spcPts val="1200"/>
              </a:spcBef>
            </a:pPr>
            <a:r>
              <a:rPr lang="en-US" u="sng" dirty="0" smtClean="0">
                <a:solidFill>
                  <a:srgbClr val="00B0F0"/>
                </a:solidFill>
              </a:rPr>
              <a:t>What</a:t>
            </a:r>
            <a:r>
              <a:rPr lang="en-US" dirty="0" smtClean="0"/>
              <a:t> are your favorite songs?</a:t>
            </a:r>
          </a:p>
          <a:p>
            <a:pPr>
              <a:spcBef>
                <a:spcPts val="1200"/>
              </a:spcBef>
            </a:pPr>
            <a:r>
              <a:rPr lang="en-US" u="sng" dirty="0" smtClean="0">
                <a:solidFill>
                  <a:srgbClr val="00B0F0"/>
                </a:solidFill>
              </a:rPr>
              <a:t>Whose</a:t>
            </a:r>
            <a:r>
              <a:rPr lang="en-US" dirty="0" smtClean="0"/>
              <a:t> is that?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15400" cy="1063752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B0F0"/>
                </a:solidFill>
              </a:rPr>
              <a:t>Single</a:t>
            </a:r>
            <a:r>
              <a:rPr lang="en-US" dirty="0" smtClean="0">
                <a:solidFill>
                  <a:srgbClr val="FFC000"/>
                </a:solidFill>
              </a:rPr>
              <a:t> vs. </a:t>
            </a:r>
            <a:r>
              <a:rPr lang="en-US" dirty="0" smtClean="0">
                <a:solidFill>
                  <a:srgbClr val="00B0F0"/>
                </a:solidFill>
              </a:rPr>
              <a:t>Compound</a:t>
            </a:r>
            <a:r>
              <a:rPr lang="en-US" dirty="0" smtClean="0">
                <a:solidFill>
                  <a:srgbClr val="FFC000"/>
                </a:solidFill>
              </a:rPr>
              <a:t> Simple Subject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267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/>
              <a:t>Single subject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3200" dirty="0" smtClean="0"/>
              <a:t>My </a:t>
            </a:r>
            <a:r>
              <a:rPr lang="en-US" sz="3200" u="sng" dirty="0" smtClean="0">
                <a:solidFill>
                  <a:schemeClr val="accent1"/>
                </a:solidFill>
              </a:rPr>
              <a:t>friend</a:t>
            </a:r>
            <a:r>
              <a:rPr lang="en-US" sz="3200" dirty="0" smtClean="0"/>
              <a:t> brought a present. 		</a:t>
            </a:r>
          </a:p>
          <a:p>
            <a:pPr>
              <a:spcBef>
                <a:spcPct val="0"/>
              </a:spcBef>
              <a:buNone/>
            </a:pPr>
            <a:endParaRPr lang="en-US" dirty="0" smtClean="0"/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Compound subject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3200" dirty="0" smtClean="0"/>
              <a:t>My </a:t>
            </a:r>
            <a:r>
              <a:rPr lang="en-US" sz="3200" u="sng" dirty="0" smtClean="0">
                <a:solidFill>
                  <a:schemeClr val="accent1"/>
                </a:solidFill>
              </a:rPr>
              <a:t>friend</a:t>
            </a:r>
            <a:r>
              <a:rPr lang="en-US" sz="3200" dirty="0" smtClean="0"/>
              <a:t> and </a:t>
            </a:r>
            <a:r>
              <a:rPr lang="en-US" sz="3200" u="sng" dirty="0" smtClean="0">
                <a:solidFill>
                  <a:schemeClr val="accent1"/>
                </a:solidFill>
              </a:rPr>
              <a:t>I</a:t>
            </a:r>
            <a:r>
              <a:rPr lang="en-US" sz="3200" dirty="0" smtClean="0"/>
              <a:t> have much in common.</a:t>
            </a:r>
          </a:p>
          <a:p>
            <a:pPr lvl="1">
              <a:spcBef>
                <a:spcPct val="0"/>
              </a:spcBef>
            </a:pPr>
            <a:r>
              <a:rPr lang="en-US" sz="3200" u="sng" dirty="0" smtClean="0">
                <a:solidFill>
                  <a:schemeClr val="accent1"/>
                </a:solidFill>
              </a:rPr>
              <a:t>Jane</a:t>
            </a:r>
            <a:r>
              <a:rPr lang="en-US" sz="3200" dirty="0" smtClean="0"/>
              <a:t>, </a:t>
            </a:r>
            <a:r>
              <a:rPr lang="en-US" sz="3200" u="sng" dirty="0" smtClean="0">
                <a:solidFill>
                  <a:schemeClr val="accent1"/>
                </a:solidFill>
              </a:rPr>
              <a:t>Susan</a:t>
            </a:r>
            <a:r>
              <a:rPr lang="en-US" sz="3200" dirty="0" smtClean="0"/>
              <a:t>, and </a:t>
            </a:r>
            <a:r>
              <a:rPr lang="en-US" sz="3200" u="sng" dirty="0" smtClean="0">
                <a:solidFill>
                  <a:schemeClr val="accent1"/>
                </a:solidFill>
              </a:rPr>
              <a:t>Maria</a:t>
            </a:r>
            <a:r>
              <a:rPr lang="en-US" sz="3200" dirty="0" smtClean="0"/>
              <a:t> met for lunch.</a:t>
            </a: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1935162"/>
          </a:xfrm>
        </p:spPr>
        <p:txBody>
          <a:bodyPr>
            <a:norm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C000"/>
                </a:solidFill>
              </a:rPr>
              <a:t>The implied “</a:t>
            </a:r>
            <a:r>
              <a:rPr lang="en-US" sz="4000" dirty="0" smtClean="0">
                <a:solidFill>
                  <a:srgbClr val="00B0F0"/>
                </a:solidFill>
              </a:rPr>
              <a:t>you</a:t>
            </a:r>
            <a:r>
              <a:rPr lang="en-US" sz="4000" dirty="0" smtClean="0">
                <a:solidFill>
                  <a:srgbClr val="FFC000"/>
                </a:solidFill>
              </a:rPr>
              <a:t>” in a command: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1676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 dirty="0" smtClean="0"/>
              <a:t>Read the notes.</a:t>
            </a:r>
          </a:p>
          <a:p>
            <a:pPr algn="ctr">
              <a:buFontTx/>
              <a:buNone/>
            </a:pPr>
            <a:r>
              <a:rPr lang="en-US" sz="3600" dirty="0" smtClean="0"/>
              <a:t>=</a:t>
            </a:r>
            <a:r>
              <a:rPr lang="en-US" sz="3600" dirty="0" smtClean="0">
                <a:solidFill>
                  <a:srgbClr val="00B0F0"/>
                </a:solidFill>
              </a:rPr>
              <a:t> (You) </a:t>
            </a:r>
            <a:r>
              <a:rPr lang="en-US" sz="3600" dirty="0" smtClean="0"/>
              <a:t>Read the notes.</a:t>
            </a:r>
          </a:p>
          <a:p>
            <a:pPr>
              <a:buFontTx/>
              <a:buNone/>
            </a:pPr>
            <a:endParaRPr lang="en-US" sz="3600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3505200"/>
            <a:ext cx="8229600" cy="19050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Please have a seat.</a:t>
            </a:r>
          </a:p>
          <a:p>
            <a:pPr marL="438912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(You)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Please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have a seat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839200" cy="1020762"/>
          </a:xfrm>
        </p:spPr>
        <p:txBody>
          <a:bodyPr>
            <a:norm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C000"/>
                </a:solidFill>
              </a:rPr>
              <a:t>Subject-verb separation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2286000"/>
            <a:ext cx="8915400" cy="3733800"/>
          </a:xfrm>
          <a:prstGeom prst="rect">
            <a:avLst/>
          </a:prstGeom>
        </p:spPr>
        <p:txBody>
          <a:bodyPr vert="horz" lIns="54864" tIns="91440" rtlCol="0">
            <a:normAutofit fontScale="92500" lnSpcReduction="1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3300" noProof="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en-US" sz="3300" noProof="0" dirty="0" smtClean="0">
                <a:solidFill>
                  <a:srgbClr val="FFC000"/>
                </a:solidFill>
                <a:latin typeface="+mn-lt"/>
              </a:rPr>
            </a:br>
            <a:endParaRPr kumimoji="0" lang="en-US" sz="3300" b="0" i="0" u="none" strike="noStrike" kern="1200" cap="none" spc="0" normalizeH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96112" lvl="1" indent="-320040" fontAlgn="auto">
              <a:spcBef>
                <a:spcPts val="0"/>
              </a:spcBef>
              <a:spcAft>
                <a:spcPts val="600"/>
              </a:spcAft>
              <a:buClr>
                <a:srgbClr val="00B0F0"/>
              </a:buClr>
              <a:buSzPct val="80000"/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FFC000"/>
                </a:solidFill>
                <a:latin typeface="+mn-lt"/>
              </a:rPr>
              <a:t>in</a:t>
            </a:r>
            <a:r>
              <a:rPr lang="en-US" sz="3600" dirty="0" smtClean="0">
                <a:solidFill>
                  <a:srgbClr val="00B0F0"/>
                </a:solidFill>
                <a:latin typeface="+mn-lt"/>
              </a:rPr>
              <a:t>	the student </a:t>
            </a:r>
            <a:r>
              <a:rPr lang="en-US" sz="3600" u="wavyHeavy" dirty="0" smtClean="0">
                <a:solidFill>
                  <a:srgbClr val="00B0F0"/>
                </a:solidFill>
                <a:latin typeface="+mn-lt"/>
              </a:rPr>
              <a:t>in the back</a:t>
            </a:r>
            <a:endParaRPr lang="en-US" sz="3600" dirty="0" smtClean="0">
              <a:solidFill>
                <a:srgbClr val="00B0F0"/>
              </a:solidFill>
              <a:latin typeface="+mn-lt"/>
            </a:endParaRPr>
          </a:p>
          <a:p>
            <a:pPr marL="896112" lvl="1" indent="-320040" fontAlgn="auto">
              <a:spcBef>
                <a:spcPts val="0"/>
              </a:spcBef>
              <a:spcAft>
                <a:spcPts val="600"/>
              </a:spcAft>
              <a:buClr>
                <a:srgbClr val="00B0F0"/>
              </a:buClr>
              <a:buSzPct val="80000"/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FFC000"/>
                </a:solidFill>
                <a:latin typeface="+mn-lt"/>
              </a:rPr>
              <a:t>of</a:t>
            </a:r>
            <a:r>
              <a:rPr lang="en-US" sz="3600" dirty="0" smtClean="0">
                <a:solidFill>
                  <a:srgbClr val="00B0F0"/>
                </a:solidFill>
                <a:latin typeface="+mn-lt"/>
              </a:rPr>
              <a:t>	a friend </a:t>
            </a:r>
            <a:r>
              <a:rPr lang="en-US" sz="3600" u="wavyHeavy" dirty="0" smtClean="0">
                <a:solidFill>
                  <a:srgbClr val="00B0F0"/>
                </a:solidFill>
                <a:latin typeface="+mn-lt"/>
              </a:rPr>
              <a:t>of mine</a:t>
            </a:r>
          </a:p>
          <a:p>
            <a:pPr marL="896112" lvl="1" indent="-320040" fontAlgn="auto">
              <a:spcBef>
                <a:spcPts val="0"/>
              </a:spcBef>
              <a:spcAft>
                <a:spcPts val="600"/>
              </a:spcAft>
              <a:buClr>
                <a:srgbClr val="00B0F0"/>
              </a:buClr>
              <a:buSzPct val="80000"/>
              <a:buFont typeface="Wingdings" pitchFamily="2" charset="2"/>
              <a:buChar char="§"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3600" dirty="0" smtClean="0">
                <a:solidFill>
                  <a:srgbClr val="FFC000"/>
                </a:solidFill>
                <a:latin typeface="+mn-lt"/>
              </a:rPr>
              <a:t>on</a:t>
            </a:r>
            <a:r>
              <a:rPr lang="en-US" sz="3600" dirty="0" smtClean="0">
                <a:solidFill>
                  <a:srgbClr val="00B0F0"/>
                </a:solidFill>
                <a:latin typeface="+mn-lt"/>
              </a:rPr>
              <a:t>	the book </a:t>
            </a:r>
            <a:r>
              <a:rPr lang="en-US" sz="3600" u="wavyHeavy" dirty="0" smtClean="0">
                <a:solidFill>
                  <a:srgbClr val="00B0F0"/>
                </a:solidFill>
                <a:latin typeface="+mn-lt"/>
              </a:rPr>
              <a:t>on the table</a:t>
            </a:r>
          </a:p>
          <a:p>
            <a:pPr marL="896112" lvl="1" indent="-320040" fontAlgn="auto">
              <a:spcBef>
                <a:spcPts val="0"/>
              </a:spcBef>
              <a:spcAft>
                <a:spcPts val="600"/>
              </a:spcAft>
              <a:buClr>
                <a:srgbClr val="00B0F0"/>
              </a:buClr>
              <a:buSzPct val="80000"/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FFC000"/>
                </a:solidFill>
                <a:latin typeface="+mn-lt"/>
              </a:rPr>
              <a:t>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the price </a:t>
            </a:r>
            <a:r>
              <a:rPr kumimoji="0" lang="en-US" sz="3600" b="0" i="0" u="wavyHeavy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the bookstore</a:t>
            </a:r>
          </a:p>
          <a:p>
            <a:pPr marL="896112" lvl="1" indent="-320040" fontAlgn="auto">
              <a:spcBef>
                <a:spcPts val="0"/>
              </a:spcBef>
              <a:spcAft>
                <a:spcPts val="600"/>
              </a:spcAft>
              <a:buClr>
                <a:srgbClr val="00B0F0"/>
              </a:buClr>
              <a:buSzPct val="80000"/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FFC000"/>
                </a:solidFill>
                <a:latin typeface="+mn-lt"/>
              </a:rPr>
              <a:t>for</a:t>
            </a:r>
            <a:r>
              <a:rPr lang="en-US" sz="3600" dirty="0" smtClean="0">
                <a:solidFill>
                  <a:srgbClr val="00B0F0"/>
                </a:solidFill>
                <a:latin typeface="+mn-lt"/>
              </a:rPr>
              <a:t>	a poem </a:t>
            </a:r>
            <a:r>
              <a:rPr lang="en-US" sz="3600" u="wavyHeavy" dirty="0" smtClean="0">
                <a:solidFill>
                  <a:srgbClr val="00B0F0"/>
                </a:solidFill>
                <a:latin typeface="+mn-lt"/>
              </a:rPr>
              <a:t>for my friend</a:t>
            </a:r>
          </a:p>
          <a:p>
            <a:pPr marL="438912" indent="-320040" fontAlgn="auto">
              <a:spcBef>
                <a:spcPts val="0"/>
              </a:spcBef>
              <a:spcAft>
                <a:spcPts val="600"/>
              </a:spcAft>
              <a:buClr>
                <a:srgbClr val="00B0F0"/>
              </a:buClr>
              <a:buSzPct val="80000"/>
              <a:buFont typeface="Wingdings" pitchFamily="2" charset="2"/>
              <a:buChar char="§"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657600" y="2362200"/>
            <a:ext cx="1524000" cy="921682"/>
            <a:chOff x="3663286" y="2155209"/>
            <a:chExt cx="1524000" cy="921682"/>
          </a:xfrm>
        </p:grpSpPr>
        <p:sp>
          <p:nvSpPr>
            <p:cNvPr id="10" name="Left Arrow 9"/>
            <p:cNvSpPr/>
            <p:nvPr/>
          </p:nvSpPr>
          <p:spPr>
            <a:xfrm rot="13509522">
              <a:off x="3562768" y="2635603"/>
              <a:ext cx="660476" cy="222099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63286" y="2155209"/>
              <a:ext cx="1524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C000"/>
                  </a:solidFill>
                </a:rPr>
                <a:t>preposition</a:t>
              </a:r>
              <a:endParaRPr lang="en-US" b="1" dirty="0">
                <a:solidFill>
                  <a:srgbClr val="FFC000"/>
                </a:solidFill>
              </a:endParaRPr>
            </a:p>
          </p:txBody>
        </p:sp>
      </p:grpSp>
      <p:sp>
        <p:nvSpPr>
          <p:cNvPr id="9" name="Left Arrow 8"/>
          <p:cNvSpPr/>
          <p:nvPr/>
        </p:nvSpPr>
        <p:spPr>
          <a:xfrm rot="18944157">
            <a:off x="5635966" y="2918740"/>
            <a:ext cx="598741" cy="2353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96000" y="2438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object of the preposition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7" name="Left Arrow 16"/>
          <p:cNvSpPr/>
          <p:nvPr/>
        </p:nvSpPr>
        <p:spPr>
          <a:xfrm rot="7938614">
            <a:off x="2840121" y="6074433"/>
            <a:ext cx="660476" cy="1787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971800" y="62484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preposition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62517" y="6287068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object of the preposition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20" name="Left Arrow 19"/>
          <p:cNvSpPr/>
          <p:nvPr/>
        </p:nvSpPr>
        <p:spPr>
          <a:xfrm rot="2748772">
            <a:off x="4886408" y="6020249"/>
            <a:ext cx="598741" cy="2353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0" y="1600200"/>
            <a:ext cx="883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FFC000"/>
                </a:solidFill>
              </a:rPr>
              <a:t>Interrupter (</a:t>
            </a:r>
            <a:r>
              <a:rPr lang="en-US" sz="2800" u="wavyHeavy" dirty="0" smtClean="0">
                <a:solidFill>
                  <a:srgbClr val="00B0F0"/>
                </a:solidFill>
              </a:rPr>
              <a:t>prepositional phrase</a:t>
            </a:r>
            <a:r>
              <a:rPr lang="en-US" sz="2800" dirty="0" smtClean="0">
                <a:solidFill>
                  <a:srgbClr val="FFC000"/>
                </a:solidFill>
              </a:rPr>
              <a:t>) may separate subject from verb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9" grpId="0" animBg="1"/>
      <p:bldP spid="12" grpId="0"/>
      <p:bldP spid="17" grpId="0" animBg="1"/>
      <p:bldP spid="18" grpId="0"/>
      <p:bldP spid="19" grpId="0"/>
      <p:bldP spid="20" grpId="0" animBg="1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304800"/>
            <a:ext cx="9448800" cy="914400"/>
          </a:xfrm>
        </p:spPr>
        <p:txBody>
          <a:bodyPr>
            <a:no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C000"/>
                </a:solidFill>
              </a:rPr>
              <a:t>Object of preposition can’t be subject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1524000"/>
            <a:ext cx="9144000" cy="5105400"/>
          </a:xfrm>
          <a:prstGeom prst="rect">
            <a:avLst/>
          </a:prstGeom>
        </p:spPr>
        <p:txBody>
          <a:bodyPr vert="horz" lIns="54864" tIns="91440" rtlCol="0">
            <a:normAutofit fontScale="77500" lnSpcReduction="20000"/>
          </a:bodyPr>
          <a:lstStyle/>
          <a:p>
            <a:pPr marL="438912" lvl="0" indent="-320040" fontAlgn="auto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3600" dirty="0" smtClean="0">
                <a:solidFill>
                  <a:srgbClr val="FFC000"/>
                </a:solidFill>
              </a:rPr>
              <a:t>The student in the back raised her hand.</a:t>
            </a:r>
            <a:endParaRPr lang="en-US" sz="3600" dirty="0" smtClean="0">
              <a:solidFill>
                <a:srgbClr val="FFC000"/>
              </a:solidFill>
              <a:latin typeface="+mn-lt"/>
            </a:endParaRPr>
          </a:p>
          <a:p>
            <a:pPr marL="896112" lvl="1" indent="-320040" fontAlgn="auto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3600" dirty="0" smtClean="0">
                <a:solidFill>
                  <a:schemeClr val="accent3"/>
                </a:solidFill>
                <a:latin typeface="+mn-lt"/>
              </a:rPr>
              <a:t>The </a:t>
            </a:r>
            <a:r>
              <a:rPr lang="en-US" sz="3600" u="sng" dirty="0" smtClean="0">
                <a:solidFill>
                  <a:srgbClr val="92D050"/>
                </a:solidFill>
                <a:latin typeface="+mn-lt"/>
              </a:rPr>
              <a:t>student</a:t>
            </a:r>
            <a:r>
              <a:rPr lang="en-US" sz="3600" dirty="0" smtClean="0">
                <a:solidFill>
                  <a:srgbClr val="92D050"/>
                </a:solidFill>
                <a:latin typeface="+mn-lt"/>
              </a:rPr>
              <a:t> </a:t>
            </a:r>
            <a:r>
              <a:rPr lang="en-US" sz="3600" dirty="0" smtClean="0">
                <a:solidFill>
                  <a:schemeClr val="accent3"/>
                </a:solidFill>
                <a:latin typeface="+mn-lt"/>
              </a:rPr>
              <a:t>in the back raised her hand.</a:t>
            </a:r>
          </a:p>
          <a:p>
            <a:pPr marL="438912" indent="-320040" fontAlgn="auto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80000"/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FFC000"/>
                </a:solidFill>
              </a:rPr>
              <a:t>A friend of mine has the same shirt.</a:t>
            </a:r>
            <a:endParaRPr lang="en-US" sz="3600" dirty="0" smtClean="0">
              <a:solidFill>
                <a:srgbClr val="FFC000"/>
              </a:solidFill>
              <a:latin typeface="+mn-lt"/>
            </a:endParaRPr>
          </a:p>
          <a:p>
            <a:pPr marL="896112" lvl="1" indent="-320040" fontAlgn="auto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80000"/>
              <a:buFont typeface="Wingdings" pitchFamily="2" charset="2"/>
              <a:buChar char="§"/>
            </a:pPr>
            <a:r>
              <a:rPr lang="en-US" sz="3600" dirty="0" smtClean="0">
                <a:solidFill>
                  <a:schemeClr val="accent3"/>
                </a:solidFill>
                <a:latin typeface="+mn-lt"/>
              </a:rPr>
              <a:t>A </a:t>
            </a:r>
            <a:r>
              <a:rPr lang="en-US" sz="3600" u="sng" dirty="0" smtClean="0">
                <a:solidFill>
                  <a:srgbClr val="92D050"/>
                </a:solidFill>
                <a:latin typeface="+mn-lt"/>
              </a:rPr>
              <a:t>friend</a:t>
            </a:r>
            <a:r>
              <a:rPr lang="en-US" sz="3600" dirty="0" smtClean="0">
                <a:solidFill>
                  <a:srgbClr val="92D050"/>
                </a:solidFill>
                <a:latin typeface="+mn-lt"/>
              </a:rPr>
              <a:t> </a:t>
            </a:r>
            <a:r>
              <a:rPr lang="en-US" sz="3600" dirty="0" smtClean="0">
                <a:solidFill>
                  <a:schemeClr val="accent3"/>
                </a:solidFill>
                <a:latin typeface="+mn-lt"/>
              </a:rPr>
              <a:t>of mine has the same shirt.</a:t>
            </a:r>
          </a:p>
          <a:p>
            <a:pPr marL="438912" indent="-320040" fontAlgn="auto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80000"/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FFC000"/>
                </a:solidFill>
              </a:rPr>
              <a:t>The book on the table belongs to me.</a:t>
            </a:r>
            <a:endParaRPr lang="en-US" sz="3600" dirty="0" smtClean="0">
              <a:solidFill>
                <a:srgbClr val="FFC000"/>
              </a:solidFill>
              <a:latin typeface="+mn-lt"/>
            </a:endParaRPr>
          </a:p>
          <a:p>
            <a:pPr marL="896112" lvl="1" indent="-320040" fontAlgn="auto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80000"/>
              <a:buFont typeface="Wingdings" pitchFamily="2" charset="2"/>
              <a:buChar char="§"/>
            </a:pPr>
            <a:r>
              <a:rPr lang="en-US" sz="3600" dirty="0" smtClean="0">
                <a:solidFill>
                  <a:schemeClr val="accent3"/>
                </a:solidFill>
                <a:latin typeface="+mn-lt"/>
              </a:rPr>
              <a:t>The </a:t>
            </a:r>
            <a:r>
              <a:rPr lang="en-US" sz="3600" u="sng" dirty="0" smtClean="0">
                <a:solidFill>
                  <a:srgbClr val="92D050"/>
                </a:solidFill>
                <a:latin typeface="+mn-lt"/>
              </a:rPr>
              <a:t>book</a:t>
            </a:r>
            <a:r>
              <a:rPr lang="en-US" sz="3600" dirty="0" smtClean="0">
                <a:solidFill>
                  <a:srgbClr val="92D050"/>
                </a:solidFill>
                <a:latin typeface="+mn-lt"/>
              </a:rPr>
              <a:t> </a:t>
            </a:r>
            <a:r>
              <a:rPr lang="en-US" sz="3600" dirty="0" smtClean="0">
                <a:solidFill>
                  <a:schemeClr val="accent3"/>
                </a:solidFill>
                <a:latin typeface="+mn-lt"/>
              </a:rPr>
              <a:t>on the table belongs to me.</a:t>
            </a:r>
          </a:p>
          <a:p>
            <a:pPr marL="438912" indent="-320040" fontAlgn="auto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80000"/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FFC000"/>
                </a:solidFill>
              </a:rPr>
              <a:t>The price at the bookstore is higher.</a:t>
            </a:r>
            <a:endParaRPr lang="en-US" sz="3600" dirty="0" smtClean="0">
              <a:solidFill>
                <a:srgbClr val="FFC000"/>
              </a:solidFill>
              <a:latin typeface="+mn-lt"/>
            </a:endParaRPr>
          </a:p>
          <a:p>
            <a:pPr marL="896112" lvl="1" indent="-320040" fontAlgn="auto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80000"/>
              <a:buFont typeface="Wingdings" pitchFamily="2" charset="2"/>
              <a:buChar char="§"/>
            </a:pPr>
            <a:r>
              <a:rPr lang="en-US" sz="3600" dirty="0" smtClean="0">
                <a:solidFill>
                  <a:schemeClr val="accent3"/>
                </a:solidFill>
                <a:latin typeface="+mn-lt"/>
              </a:rPr>
              <a:t>The </a:t>
            </a: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price</a:t>
            </a:r>
            <a:r>
              <a:rPr kumimoji="0" lang="en-US" sz="3600" b="0" i="0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strike="noStrike" kern="1200" cap="none" spc="0" normalizeH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the bookstore is higher.</a:t>
            </a:r>
          </a:p>
          <a:p>
            <a:pPr marL="438912" indent="-320040" fontAlgn="auto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80000"/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FFC000"/>
                </a:solidFill>
              </a:rPr>
              <a:t>A poem for my friend is a nice gift.</a:t>
            </a:r>
          </a:p>
          <a:p>
            <a:pPr marL="896112" lvl="1" indent="-320040" fontAlgn="auto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buFont typeface="Wingdings" pitchFamily="2" charset="2"/>
              <a:buChar char="§"/>
            </a:pPr>
            <a:r>
              <a:rPr lang="en-US" sz="3600" dirty="0" smtClean="0">
                <a:solidFill>
                  <a:schemeClr val="accent3"/>
                </a:solidFill>
                <a:latin typeface="+mn-lt"/>
              </a:rPr>
              <a:t>A </a:t>
            </a:r>
            <a:r>
              <a:rPr lang="en-US" sz="3600" u="sng" dirty="0" smtClean="0">
                <a:solidFill>
                  <a:srgbClr val="92D050"/>
                </a:solidFill>
                <a:latin typeface="+mn-lt"/>
              </a:rPr>
              <a:t>poem</a:t>
            </a:r>
            <a:r>
              <a:rPr lang="en-US" sz="3600" dirty="0" smtClean="0">
                <a:solidFill>
                  <a:srgbClr val="92D050"/>
                </a:solidFill>
                <a:latin typeface="+mn-lt"/>
              </a:rPr>
              <a:t> </a:t>
            </a:r>
            <a:r>
              <a:rPr lang="en-US" sz="3600" dirty="0" smtClean="0">
                <a:solidFill>
                  <a:schemeClr val="accent3"/>
                </a:solidFill>
                <a:latin typeface="+mn-lt"/>
              </a:rPr>
              <a:t>for my friend is a nice gift.</a:t>
            </a:r>
          </a:p>
          <a:p>
            <a:pPr marL="438912" indent="-320040" fontAlgn="auto">
              <a:spcBef>
                <a:spcPts val="0"/>
              </a:spcBef>
              <a:spcAft>
                <a:spcPts val="600"/>
              </a:spcAft>
              <a:buClr>
                <a:srgbClr val="00B0F0"/>
              </a:buClr>
              <a:buSzPct val="80000"/>
              <a:buFont typeface="Wingdings" pitchFamily="2" charset="2"/>
              <a:buChar char="§"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2438400"/>
            <a:ext cx="6553200" cy="3352800"/>
          </a:xfrm>
        </p:spPr>
        <p:txBody>
          <a:bodyPr/>
          <a:lstStyle/>
          <a:p>
            <a:pPr marL="0" indent="0">
              <a:lnSpc>
                <a:spcPts val="2400"/>
              </a:lnSpc>
              <a:buNone/>
            </a:pPr>
            <a:r>
              <a:rPr lang="en-US" sz="2000" kern="1000" spc="50" dirty="0" smtClean="0"/>
              <a:t>I received a phone call from my aunt, saying, “Martha, Uncle Alan is dead.”  “What?” I responded, in shock.  And she went on to explain that he had been sick with some disease for a long time.  I had not even had any idea he was sick!  But apparently, they had seen this coming, as he had been ill with a lung disease for a very long time.  I was so shocked that my aunt said, “Martha? Hello? Are you there?” I didn’t even know how to respond, because I had not known he was ill.</a:t>
            </a:r>
            <a:endParaRPr lang="en-US" sz="2000" kern="1000" spc="50" dirty="0"/>
          </a:p>
        </p:txBody>
      </p:sp>
      <p:sp>
        <p:nvSpPr>
          <p:cNvPr id="6" name="TextBox 5"/>
          <p:cNvSpPr txBox="1"/>
          <p:nvPr/>
        </p:nvSpPr>
        <p:spPr>
          <a:xfrm>
            <a:off x="1072486" y="2155209"/>
            <a:ext cx="594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19113" algn="l"/>
                <a:tab pos="1377950" algn="l"/>
                <a:tab pos="2006600" algn="l"/>
                <a:tab pos="2455863" algn="l"/>
                <a:tab pos="3084513" algn="l"/>
                <a:tab pos="3767138" algn="l"/>
                <a:tab pos="4284663" algn="l"/>
                <a:tab pos="5035550" algn="l"/>
              </a:tabLst>
            </a:pPr>
            <a:r>
              <a:rPr lang="en-US" b="1" dirty="0" smtClean="0">
                <a:solidFill>
                  <a:srgbClr val="FF0000"/>
                </a:solidFill>
                <a:latin typeface="+mn-lt"/>
              </a:rPr>
              <a:t>1	2	3	4	5	6	7	8	9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96200" y="2438400"/>
            <a:ext cx="5334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b="1" dirty="0" smtClean="0">
                <a:solidFill>
                  <a:srgbClr val="FF0000"/>
                </a:solidFill>
                <a:latin typeface="+mn-lt"/>
              </a:rPr>
              <a:t>1</a:t>
            </a:r>
          </a:p>
          <a:p>
            <a:pPr>
              <a:lnSpc>
                <a:spcPts val="2400"/>
              </a:lnSpc>
            </a:pPr>
            <a:r>
              <a:rPr lang="en-US" b="1" dirty="0" smtClean="0">
                <a:solidFill>
                  <a:srgbClr val="FF0000"/>
                </a:solidFill>
                <a:latin typeface="+mn-lt"/>
              </a:rPr>
              <a:t>2</a:t>
            </a:r>
          </a:p>
          <a:p>
            <a:pPr>
              <a:lnSpc>
                <a:spcPts val="2400"/>
              </a:lnSpc>
            </a:pPr>
            <a:r>
              <a:rPr lang="en-US" b="1" dirty="0" smtClean="0">
                <a:solidFill>
                  <a:srgbClr val="FF0000"/>
                </a:solidFill>
                <a:latin typeface="+mn-lt"/>
              </a:rPr>
              <a:t>3</a:t>
            </a:r>
          </a:p>
          <a:p>
            <a:pPr>
              <a:lnSpc>
                <a:spcPts val="2400"/>
              </a:lnSpc>
            </a:pPr>
            <a:r>
              <a:rPr lang="en-US" b="1" dirty="0" smtClean="0">
                <a:solidFill>
                  <a:srgbClr val="FF0000"/>
                </a:solidFill>
                <a:latin typeface="+mn-lt"/>
              </a:rPr>
              <a:t>4</a:t>
            </a:r>
          </a:p>
          <a:p>
            <a:pPr>
              <a:lnSpc>
                <a:spcPts val="2400"/>
              </a:lnSpc>
            </a:pPr>
            <a:r>
              <a:rPr lang="en-US" b="1" dirty="0" smtClean="0">
                <a:solidFill>
                  <a:srgbClr val="FF0000"/>
                </a:solidFill>
                <a:latin typeface="+mn-lt"/>
              </a:rPr>
              <a:t>5</a:t>
            </a:r>
          </a:p>
          <a:p>
            <a:pPr>
              <a:lnSpc>
                <a:spcPts val="2400"/>
              </a:lnSpc>
            </a:pPr>
            <a:r>
              <a:rPr lang="en-US" b="1" dirty="0" smtClean="0">
                <a:solidFill>
                  <a:srgbClr val="FF0000"/>
                </a:solidFill>
                <a:latin typeface="+mn-lt"/>
              </a:rPr>
              <a:t>6</a:t>
            </a:r>
          </a:p>
          <a:p>
            <a:pPr>
              <a:lnSpc>
                <a:spcPts val="2400"/>
              </a:lnSpc>
            </a:pPr>
            <a:r>
              <a:rPr lang="en-US" b="1" dirty="0" smtClean="0">
                <a:solidFill>
                  <a:srgbClr val="FF0000"/>
                </a:solidFill>
                <a:latin typeface="+mn-lt"/>
              </a:rPr>
              <a:t>7</a:t>
            </a:r>
          </a:p>
          <a:p>
            <a:pPr>
              <a:lnSpc>
                <a:spcPts val="2400"/>
              </a:lnSpc>
            </a:pPr>
            <a:r>
              <a:rPr lang="en-US" b="1" dirty="0" smtClean="0">
                <a:solidFill>
                  <a:srgbClr val="FF0000"/>
                </a:solidFill>
                <a:latin typeface="+mn-lt"/>
              </a:rPr>
              <a:t>8</a:t>
            </a:r>
          </a:p>
          <a:p>
            <a:pPr>
              <a:lnSpc>
                <a:spcPts val="2400"/>
              </a:lnSpc>
            </a:pPr>
            <a:r>
              <a:rPr lang="en-US" b="1" dirty="0" smtClean="0">
                <a:solidFill>
                  <a:srgbClr val="FF0000"/>
                </a:solidFill>
                <a:latin typeface="+mn-lt"/>
              </a:rPr>
              <a:t>9</a:t>
            </a:r>
          </a:p>
          <a:p>
            <a:pPr>
              <a:lnSpc>
                <a:spcPts val="2400"/>
              </a:lnSpc>
            </a:pPr>
            <a:r>
              <a:rPr lang="en-US" b="1" dirty="0" smtClean="0">
                <a:solidFill>
                  <a:srgbClr val="FF0000"/>
                </a:solidFill>
                <a:latin typeface="+mn-lt"/>
              </a:rPr>
              <a:t>10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381000"/>
            <a:ext cx="7086600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Estimate total word count by counting the number of words on your first line and multiplying that by the number of lines.  For example, this essay is 9 x 10 ≈ 90.	 [actual count = 96]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15240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Martha Bianco		</a:t>
            </a:r>
            <a:r>
              <a:rPr lang="en-US" dirty="0" err="1" smtClean="0">
                <a:latin typeface="+mn-lt"/>
              </a:rPr>
              <a:t>Microtheme</a:t>
            </a:r>
            <a:r>
              <a:rPr lang="en-US" dirty="0" smtClean="0">
                <a:latin typeface="+mn-lt"/>
              </a:rPr>
              <a:t> #1		10/3/08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1066800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</a:rPr>
              <a:t>Filler words “</a:t>
            </a:r>
            <a:r>
              <a:rPr lang="en-US" dirty="0" smtClean="0">
                <a:solidFill>
                  <a:schemeClr val="accent3"/>
                </a:solidFill>
              </a:rPr>
              <a:t>Here</a:t>
            </a:r>
            <a:r>
              <a:rPr lang="en-US" dirty="0" smtClean="0">
                <a:solidFill>
                  <a:schemeClr val="accent1"/>
                </a:solidFill>
              </a:rPr>
              <a:t>” and “</a:t>
            </a:r>
            <a:r>
              <a:rPr lang="en-US" dirty="0" smtClean="0">
                <a:solidFill>
                  <a:schemeClr val="accent3"/>
                </a:solidFill>
              </a:rPr>
              <a:t>There</a:t>
            </a:r>
            <a:r>
              <a:rPr lang="en-US" dirty="0" smtClean="0">
                <a:solidFill>
                  <a:schemeClr val="accent1"/>
                </a:solidFill>
              </a:rPr>
              <a:t>” are </a:t>
            </a:r>
            <a:r>
              <a:rPr lang="en-US" i="1" dirty="0" smtClean="0">
                <a:solidFill>
                  <a:schemeClr val="accent1"/>
                </a:solidFill>
              </a:rPr>
              <a:t>not</a:t>
            </a:r>
            <a:r>
              <a:rPr lang="en-US" dirty="0" smtClean="0">
                <a:solidFill>
                  <a:schemeClr val="accent1"/>
                </a:solidFill>
              </a:rPr>
              <a:t> subjects!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458200" cy="4495800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en-US" dirty="0" smtClean="0">
                <a:solidFill>
                  <a:schemeClr val="accent3"/>
                </a:solidFill>
              </a:rPr>
              <a:t>There</a:t>
            </a:r>
            <a:r>
              <a:rPr lang="en-US" dirty="0" smtClean="0"/>
              <a:t> were </a:t>
            </a:r>
            <a:r>
              <a:rPr lang="en-US" u="sng" dirty="0" smtClean="0">
                <a:solidFill>
                  <a:srgbClr val="92D050"/>
                </a:solidFill>
              </a:rPr>
              <a:t>birds</a:t>
            </a:r>
            <a:r>
              <a:rPr lang="en-US" dirty="0" smtClean="0"/>
              <a:t> in the tree.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None/>
              <a:tabLst>
                <a:tab pos="1719263" algn="l"/>
                <a:tab pos="2689225" algn="l"/>
              </a:tabLst>
            </a:pPr>
            <a:r>
              <a:rPr lang="en-US" sz="3200" dirty="0" smtClean="0"/>
              <a:t>		</a:t>
            </a:r>
            <a:endParaRPr lang="en-US" dirty="0" smtClean="0"/>
          </a:p>
          <a:p>
            <a:pPr>
              <a:spcAft>
                <a:spcPts val="0"/>
              </a:spcAft>
            </a:pPr>
            <a:r>
              <a:rPr lang="en-US" dirty="0" smtClean="0">
                <a:solidFill>
                  <a:schemeClr val="accent3"/>
                </a:solidFill>
              </a:rPr>
              <a:t>There</a:t>
            </a:r>
            <a:r>
              <a:rPr lang="en-US" dirty="0" smtClean="0"/>
              <a:t> is a </a:t>
            </a:r>
            <a:r>
              <a:rPr lang="en-US" u="sng" dirty="0" smtClean="0">
                <a:solidFill>
                  <a:srgbClr val="92D050"/>
                </a:solidFill>
              </a:rPr>
              <a:t>nest</a:t>
            </a:r>
            <a:r>
              <a:rPr lang="en-US" dirty="0" smtClean="0"/>
              <a:t> in the tree.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None/>
              <a:tabLst>
                <a:tab pos="1487488" algn="l"/>
                <a:tab pos="2347913" algn="l"/>
              </a:tabLst>
            </a:pPr>
            <a:r>
              <a:rPr lang="en-US" sz="3200" dirty="0" smtClean="0"/>
              <a:t>		</a:t>
            </a:r>
          </a:p>
          <a:p>
            <a:pPr>
              <a:spcAft>
                <a:spcPts val="0"/>
              </a:spcAft>
              <a:tabLst>
                <a:tab pos="1487488" algn="l"/>
                <a:tab pos="2224088" algn="l"/>
              </a:tabLst>
            </a:pPr>
            <a:r>
              <a:rPr lang="en-US" dirty="0" smtClean="0">
                <a:solidFill>
                  <a:schemeClr val="accent3"/>
                </a:solidFill>
              </a:rPr>
              <a:t>Here</a:t>
            </a:r>
            <a:r>
              <a:rPr lang="en-US" dirty="0" smtClean="0"/>
              <a:t> are the </a:t>
            </a:r>
            <a:r>
              <a:rPr lang="en-US" u="sng" dirty="0" smtClean="0">
                <a:solidFill>
                  <a:srgbClr val="92D050"/>
                </a:solidFill>
              </a:rPr>
              <a:t>birds</a:t>
            </a:r>
            <a:r>
              <a:rPr lang="en-US" dirty="0" smtClean="0"/>
              <a:t> in their nest.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None/>
              <a:tabLst>
                <a:tab pos="1433513" algn="l"/>
                <a:tab pos="2852738" algn="l"/>
              </a:tabLst>
            </a:pPr>
            <a:r>
              <a:rPr lang="en-US" sz="3200" dirty="0" smtClean="0"/>
              <a:t>	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5600" y="1828800"/>
            <a:ext cx="1905000" cy="1015663"/>
          </a:xfrm>
          <a:prstGeom prst="rect">
            <a:avLst/>
          </a:prstGeom>
          <a:solidFill>
            <a:srgbClr val="FFFF00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There</a:t>
            </a:r>
            <a:r>
              <a:rPr lang="en-US" sz="2000" dirty="0" smtClean="0"/>
              <a:t> and </a:t>
            </a:r>
            <a:r>
              <a:rPr lang="en-US" sz="2000" b="1" dirty="0" smtClean="0"/>
              <a:t>Here</a:t>
            </a:r>
            <a:r>
              <a:rPr lang="en-US" sz="2000" dirty="0" smtClean="0"/>
              <a:t> are never subjects!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Stop and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762000" y="2743200"/>
            <a:ext cx="7620000" cy="14478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Exercises </a:t>
            </a:r>
            <a:r>
              <a:rPr lang="en-US" dirty="0" smtClean="0">
                <a:solidFill>
                  <a:srgbClr val="FFC000"/>
                </a:solidFill>
              </a:rPr>
              <a:t>1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FFC000"/>
                </a:solidFill>
              </a:rPr>
              <a:t>2</a:t>
            </a:r>
            <a:r>
              <a:rPr lang="en-US" dirty="0" smtClean="0"/>
              <a:t>, p. </a:t>
            </a:r>
            <a:r>
              <a:rPr lang="en-US" dirty="0" smtClean="0">
                <a:solidFill>
                  <a:srgbClr val="FFC000"/>
                </a:solidFill>
              </a:rPr>
              <a:t>44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Verb Phrases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763000" cy="4953000"/>
          </a:xfrm>
        </p:spPr>
        <p:txBody>
          <a:bodyPr>
            <a:noAutofit/>
          </a:bodyPr>
          <a:lstStyle/>
          <a:p>
            <a:r>
              <a:rPr lang="en-US" dirty="0" smtClean="0"/>
              <a:t>Single </a:t>
            </a:r>
            <a:r>
              <a:rPr lang="en-US" dirty="0" smtClean="0">
                <a:solidFill>
                  <a:srgbClr val="00B0F0"/>
                </a:solidFill>
              </a:rPr>
              <a:t>verb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He </a:t>
            </a:r>
            <a:r>
              <a:rPr lang="en-US" u="dbl" dirty="0" smtClean="0">
                <a:solidFill>
                  <a:srgbClr val="FFC000"/>
                </a:solidFill>
              </a:rPr>
              <a:t>led</a:t>
            </a:r>
            <a:r>
              <a:rPr lang="en-US" dirty="0" smtClean="0"/>
              <a:t> the charge. </a:t>
            </a:r>
          </a:p>
          <a:p>
            <a:r>
              <a:rPr lang="en-US" dirty="0" smtClean="0"/>
              <a:t>Verb phrases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use </a:t>
            </a:r>
            <a:r>
              <a:rPr lang="en-US" dirty="0" smtClean="0">
                <a:solidFill>
                  <a:srgbClr val="00B0F0"/>
                </a:solidFill>
              </a:rPr>
              <a:t>helping verbs</a:t>
            </a:r>
            <a:r>
              <a:rPr lang="en-US" dirty="0" smtClean="0"/>
              <a:t>:</a:t>
            </a:r>
          </a:p>
          <a:p>
            <a:pPr marL="1539875" lvl="2">
              <a:buNone/>
            </a:pPr>
            <a:r>
              <a:rPr lang="en-US" sz="2800" b="1" dirty="0" smtClean="0"/>
              <a:t>is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92D050"/>
                </a:solidFill>
              </a:rPr>
              <a:t>•</a:t>
            </a:r>
            <a:r>
              <a:rPr lang="en-US" sz="2800" dirty="0" smtClean="0"/>
              <a:t> </a:t>
            </a:r>
            <a:r>
              <a:rPr lang="en-US" sz="2800" b="1" dirty="0" smtClean="0"/>
              <a:t>can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92D050"/>
                </a:solidFill>
              </a:rPr>
              <a:t>•</a:t>
            </a:r>
            <a:r>
              <a:rPr lang="en-US" sz="2800" dirty="0" smtClean="0"/>
              <a:t> </a:t>
            </a:r>
            <a:r>
              <a:rPr lang="en-US" sz="2800" b="1" dirty="0" smtClean="0"/>
              <a:t>has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92D050"/>
                </a:solidFill>
              </a:rPr>
              <a:t>•</a:t>
            </a:r>
            <a:r>
              <a:rPr lang="en-US" sz="2800" dirty="0" smtClean="0"/>
              <a:t> </a:t>
            </a:r>
            <a:r>
              <a:rPr lang="en-US" sz="2800" b="1" dirty="0" smtClean="0"/>
              <a:t>did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92D050"/>
                </a:solidFill>
              </a:rPr>
              <a:t>•</a:t>
            </a:r>
            <a:r>
              <a:rPr lang="en-US" sz="2800" dirty="0" smtClean="0"/>
              <a:t> </a:t>
            </a:r>
            <a:r>
              <a:rPr lang="en-US" sz="2800" b="1" dirty="0" smtClean="0"/>
              <a:t>may </a:t>
            </a:r>
            <a:r>
              <a:rPr lang="en-US" sz="2800" dirty="0" smtClean="0">
                <a:solidFill>
                  <a:srgbClr val="92D050"/>
                </a:solidFill>
              </a:rPr>
              <a:t>•</a:t>
            </a:r>
            <a:r>
              <a:rPr lang="en-US" sz="2800" dirty="0" smtClean="0"/>
              <a:t> </a:t>
            </a:r>
            <a:r>
              <a:rPr lang="en-US" sz="2800" b="1" dirty="0" smtClean="0"/>
              <a:t>should</a:t>
            </a:r>
            <a:r>
              <a:rPr lang="en-US" sz="2800" dirty="0" smtClean="0"/>
              <a:t> (etc.)</a:t>
            </a:r>
            <a:endParaRPr lang="en-US" dirty="0" smtClean="0"/>
          </a:p>
          <a:p>
            <a:pPr lvl="1"/>
            <a:r>
              <a:rPr lang="en-US" dirty="0" smtClean="0"/>
              <a:t>She </a:t>
            </a:r>
            <a:r>
              <a:rPr lang="en-US" u="dbl" dirty="0" smtClean="0">
                <a:solidFill>
                  <a:srgbClr val="FFC000"/>
                </a:solidFill>
              </a:rPr>
              <a:t>is</a:t>
            </a:r>
            <a:r>
              <a:rPr lang="en-US" i="1" u="dbl" dirty="0" smtClean="0">
                <a:solidFill>
                  <a:srgbClr val="FFC000"/>
                </a:solidFill>
              </a:rPr>
              <a:t> </a:t>
            </a:r>
            <a:r>
              <a:rPr lang="en-US" u="dbl" dirty="0" smtClean="0">
                <a:solidFill>
                  <a:srgbClr val="FFC000"/>
                </a:solidFill>
              </a:rPr>
              <a:t>leading </a:t>
            </a:r>
            <a:r>
              <a:rPr lang="en-US" dirty="0" smtClean="0"/>
              <a:t>the charge. </a:t>
            </a:r>
          </a:p>
          <a:p>
            <a:pPr lvl="1"/>
            <a:r>
              <a:rPr lang="en-US" dirty="0" smtClean="0"/>
              <a:t>He </a:t>
            </a:r>
            <a:r>
              <a:rPr lang="en-US" u="dbl" dirty="0" smtClean="0">
                <a:solidFill>
                  <a:srgbClr val="FFC000"/>
                </a:solidFill>
              </a:rPr>
              <a:t>can drive </a:t>
            </a:r>
            <a:r>
              <a:rPr lang="en-US" dirty="0" smtClean="0"/>
              <a:t>to work.</a:t>
            </a:r>
          </a:p>
          <a:p>
            <a:pPr lvl="1"/>
            <a:r>
              <a:rPr lang="en-US" dirty="0" smtClean="0"/>
              <a:t>They </a:t>
            </a:r>
            <a:r>
              <a:rPr lang="en-US" u="dbl" dirty="0" smtClean="0">
                <a:solidFill>
                  <a:srgbClr val="FFC000"/>
                </a:solidFill>
              </a:rPr>
              <a:t>did give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to the charity.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39200" cy="1447800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/>
                </a:solidFill>
              </a:rPr>
              <a:t>Compound verbs are joined </a:t>
            </a:r>
            <a:r>
              <a:rPr lang="en-US" sz="4000" dirty="0" smtClean="0">
                <a:solidFill>
                  <a:schemeClr val="accent1"/>
                </a:solidFill>
              </a:rPr>
              <a:t>by</a:t>
            </a:r>
            <a:br>
              <a:rPr lang="en-US" sz="4000" dirty="0" smtClean="0">
                <a:solidFill>
                  <a:schemeClr val="accent1"/>
                </a:solidFill>
              </a:rPr>
            </a:br>
            <a:r>
              <a:rPr lang="en-US" sz="4000" dirty="0" smtClean="0">
                <a:solidFill>
                  <a:schemeClr val="accent1"/>
                </a:solidFill>
              </a:rPr>
              <a:t>connector words like</a:t>
            </a:r>
            <a:r>
              <a:rPr lang="en-US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sz="4000" dirty="0" smtClean="0">
                <a:solidFill>
                  <a:schemeClr val="accent3"/>
                </a:solidFill>
              </a:rPr>
              <a:t>and</a:t>
            </a:r>
            <a:r>
              <a:rPr lang="en-US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sz="4000" dirty="0">
                <a:solidFill>
                  <a:schemeClr val="accent1"/>
                </a:solidFill>
              </a:rPr>
              <a:t>or</a:t>
            </a:r>
            <a:r>
              <a:rPr lang="en-US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</a:rPr>
              <a:t>or</a:t>
            </a:r>
            <a:r>
              <a:rPr lang="en-US" sz="4000" i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9144000" cy="2971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He </a:t>
            </a:r>
            <a:r>
              <a:rPr lang="en-US" sz="3600" u="dbl" dirty="0" smtClean="0">
                <a:solidFill>
                  <a:srgbClr val="00B0F0"/>
                </a:solidFill>
              </a:rPr>
              <a:t>studied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accent3"/>
                </a:solidFill>
              </a:rPr>
              <a:t>or</a:t>
            </a:r>
            <a:r>
              <a:rPr lang="en-US" sz="3600" dirty="0" smtClean="0"/>
              <a:t> </a:t>
            </a:r>
            <a:r>
              <a:rPr lang="en-US" sz="3600" u="dbl" dirty="0" smtClean="0">
                <a:solidFill>
                  <a:srgbClr val="00B0F0"/>
                </a:solidFill>
              </a:rPr>
              <a:t>worked</a:t>
            </a:r>
            <a:r>
              <a:rPr lang="en-US" sz="3600" dirty="0" smtClean="0"/>
              <a:t> all his adult life.</a:t>
            </a:r>
          </a:p>
          <a:p>
            <a:r>
              <a:rPr lang="en-US" sz="3600" dirty="0" smtClean="0"/>
              <a:t>She </a:t>
            </a:r>
            <a:r>
              <a:rPr lang="en-US" sz="3600" u="dbl" dirty="0" smtClean="0">
                <a:solidFill>
                  <a:srgbClr val="00B0F0"/>
                </a:solidFill>
              </a:rPr>
              <a:t>worked</a:t>
            </a:r>
            <a:r>
              <a:rPr lang="en-US" sz="3600" dirty="0" smtClean="0"/>
              <a:t> for twenty-five years </a:t>
            </a:r>
            <a:r>
              <a:rPr lang="en-US" sz="3600" dirty="0" smtClean="0">
                <a:solidFill>
                  <a:schemeClr val="accent3"/>
                </a:solidFill>
              </a:rPr>
              <a:t>and</a:t>
            </a:r>
            <a:r>
              <a:rPr lang="en-US" sz="3600" dirty="0" smtClean="0"/>
              <a:t> </a:t>
            </a:r>
            <a:r>
              <a:rPr lang="en-US" sz="3600" u="dbl" dirty="0" smtClean="0">
                <a:solidFill>
                  <a:srgbClr val="00B0F0"/>
                </a:solidFill>
              </a:rPr>
              <a:t>retired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Elena </a:t>
            </a:r>
            <a:r>
              <a:rPr lang="en-US" sz="3600" u="dbl" dirty="0" smtClean="0">
                <a:solidFill>
                  <a:srgbClr val="00B0F0"/>
                </a:solidFill>
              </a:rPr>
              <a:t>had immigrated </a:t>
            </a:r>
            <a:r>
              <a:rPr lang="en-US" sz="3600" dirty="0" smtClean="0"/>
              <a:t>to the U.S. </a:t>
            </a:r>
            <a:r>
              <a:rPr lang="en-US" sz="3600" dirty="0" smtClean="0">
                <a:solidFill>
                  <a:schemeClr val="accent3"/>
                </a:solidFill>
              </a:rPr>
              <a:t>and</a:t>
            </a:r>
            <a:r>
              <a:rPr lang="en-US" sz="3600" dirty="0" smtClean="0"/>
              <a:t> </a:t>
            </a:r>
            <a:r>
              <a:rPr lang="en-US" sz="3600" u="dbl" dirty="0" smtClean="0">
                <a:solidFill>
                  <a:srgbClr val="00B0F0"/>
                </a:solidFill>
              </a:rPr>
              <a:t>had raised</a:t>
            </a:r>
            <a:r>
              <a:rPr lang="en-US" sz="3600" dirty="0" smtClean="0"/>
              <a:t> a family.</a:t>
            </a:r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1325562"/>
          </a:xfrm>
        </p:spPr>
        <p:txBody>
          <a:bodyPr>
            <a:norm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Don’t confuse </a:t>
            </a:r>
            <a:r>
              <a:rPr lang="en-US" u="dbl" dirty="0" smtClean="0">
                <a:solidFill>
                  <a:srgbClr val="92D050"/>
                </a:solidFill>
              </a:rPr>
              <a:t>verbs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with </a:t>
            </a:r>
            <a:r>
              <a:rPr lang="en-US" dirty="0" err="1" smtClean="0">
                <a:solidFill>
                  <a:schemeClr val="accent3"/>
                </a:solidFill>
              </a:rPr>
              <a:t>verbals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!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209800"/>
            <a:ext cx="8991600" cy="3429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4300" dirty="0" err="1" smtClean="0"/>
              <a:t>Verbals</a:t>
            </a:r>
            <a:r>
              <a:rPr lang="en-US" sz="4300" dirty="0" smtClean="0"/>
              <a:t> look like verbs – but aren’t!</a:t>
            </a:r>
            <a:br>
              <a:rPr lang="en-US" sz="4300" dirty="0" smtClean="0"/>
            </a:br>
            <a:endParaRPr lang="en-US" sz="4300" dirty="0" smtClean="0"/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sz="3900" dirty="0" smtClean="0"/>
              <a:t>Gerund = verb + </a:t>
            </a:r>
            <a:r>
              <a:rPr lang="en-US" sz="3900" dirty="0" err="1" smtClean="0"/>
              <a:t>ing</a:t>
            </a:r>
            <a:r>
              <a:rPr lang="en-US" sz="3900" dirty="0" smtClean="0"/>
              <a:t>: singing, laughing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en-US" sz="3500" u="sng" dirty="0" smtClean="0"/>
              <a:t>Singing</a:t>
            </a:r>
            <a:r>
              <a:rPr lang="en-US" sz="3500" dirty="0" smtClean="0"/>
              <a:t> </a:t>
            </a:r>
            <a:r>
              <a:rPr lang="en-US" sz="3500" u="dbl" dirty="0" smtClean="0">
                <a:solidFill>
                  <a:srgbClr val="92D050"/>
                </a:solidFill>
              </a:rPr>
              <a:t>is</a:t>
            </a:r>
            <a:r>
              <a:rPr lang="en-US" sz="3500" dirty="0" smtClean="0"/>
              <a:t> fun.  	</a:t>
            </a:r>
            <a:r>
              <a:rPr lang="en-US" sz="3000" i="1" dirty="0" smtClean="0">
                <a:solidFill>
                  <a:srgbClr val="FFFF00"/>
                </a:solidFill>
              </a:rPr>
              <a:t>Singing = noun</a:t>
            </a:r>
            <a:br>
              <a:rPr lang="en-US" sz="3000" i="1" dirty="0" smtClean="0">
                <a:solidFill>
                  <a:srgbClr val="FFFF00"/>
                </a:solidFill>
              </a:rPr>
            </a:br>
            <a:endParaRPr lang="en-US" sz="3000" i="1" dirty="0" smtClean="0">
              <a:solidFill>
                <a:srgbClr val="FFFF00"/>
              </a:solidFill>
            </a:endParaRP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sz="3900" dirty="0" smtClean="0"/>
              <a:t>Infinitive = to + verb: to be, to sing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en-US" sz="3500" u="sng" dirty="0" smtClean="0"/>
              <a:t>I</a:t>
            </a:r>
            <a:r>
              <a:rPr lang="en-US" sz="3500" dirty="0" smtClean="0"/>
              <a:t> </a:t>
            </a:r>
            <a:r>
              <a:rPr lang="en-US" sz="3500" u="dbl" dirty="0" smtClean="0">
                <a:solidFill>
                  <a:srgbClr val="92D050"/>
                </a:solidFill>
              </a:rPr>
              <a:t>want</a:t>
            </a:r>
            <a:r>
              <a:rPr lang="en-US" sz="3500" dirty="0" smtClean="0"/>
              <a:t> to sing. 	</a:t>
            </a:r>
            <a:r>
              <a:rPr lang="en-US" sz="3000" i="1" dirty="0" smtClean="0">
                <a:solidFill>
                  <a:srgbClr val="FFFF00"/>
                </a:solidFill>
              </a:rPr>
              <a:t>To sing = noun</a:t>
            </a:r>
            <a:endParaRPr lang="en-US" sz="30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1325562"/>
          </a:xfrm>
        </p:spPr>
        <p:txBody>
          <a:bodyPr>
            <a:norm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b="0" dirty="0" smtClean="0">
                <a:solidFill>
                  <a:schemeClr val="accent1"/>
                </a:solidFill>
              </a:rPr>
              <a:t>Don’t confuse </a:t>
            </a:r>
            <a:r>
              <a:rPr lang="en-US" u="dbl" dirty="0" smtClean="0">
                <a:solidFill>
                  <a:srgbClr val="92D050"/>
                </a:solidFill>
              </a:rPr>
              <a:t>verbs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b="0" dirty="0" smtClean="0">
                <a:solidFill>
                  <a:schemeClr val="accent1"/>
                </a:solidFill>
              </a:rPr>
              <a:t>with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/>
                </a:solidFill>
              </a:rPr>
              <a:t>verbals</a:t>
            </a:r>
            <a:r>
              <a:rPr lang="en-US" b="0" dirty="0" smtClean="0">
                <a:solidFill>
                  <a:schemeClr val="accent1"/>
                </a:solidFill>
              </a:rPr>
              <a:t>!</a:t>
            </a:r>
            <a:endParaRPr lang="en-US" b="0" dirty="0">
              <a:solidFill>
                <a:schemeClr val="accent1"/>
              </a:solidFill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0" y="2133600"/>
            <a:ext cx="8991600" cy="2743200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sz="3900" dirty="0" smtClean="0"/>
              <a:t>Present participle = verb + </a:t>
            </a:r>
            <a:r>
              <a:rPr lang="en-US" sz="3900" dirty="0" err="1" smtClean="0"/>
              <a:t>ing</a:t>
            </a:r>
            <a:r>
              <a:rPr lang="en-US" sz="3900" dirty="0" smtClean="0"/>
              <a:t>: breaking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en-US" sz="3500" u="sng" dirty="0" smtClean="0"/>
              <a:t>We</a:t>
            </a:r>
            <a:r>
              <a:rPr lang="en-US" sz="3500" dirty="0" smtClean="0"/>
              <a:t> </a:t>
            </a:r>
            <a:r>
              <a:rPr lang="en-US" sz="3500" u="dbl" dirty="0" smtClean="0">
                <a:solidFill>
                  <a:srgbClr val="92D050"/>
                </a:solidFill>
              </a:rPr>
              <a:t>listened</a:t>
            </a:r>
            <a:r>
              <a:rPr lang="en-US" sz="3500" dirty="0" smtClean="0"/>
              <a:t> for breaking glass.  </a:t>
            </a:r>
            <a:r>
              <a:rPr lang="en-US" sz="2600" i="1" dirty="0" smtClean="0">
                <a:solidFill>
                  <a:srgbClr val="FFFF00"/>
                </a:solidFill>
              </a:rPr>
              <a:t>Breaking = adjective</a:t>
            </a:r>
            <a:br>
              <a:rPr lang="en-US" sz="2600" i="1" dirty="0" smtClean="0">
                <a:solidFill>
                  <a:srgbClr val="FFFF00"/>
                </a:solidFill>
              </a:rPr>
            </a:br>
            <a:endParaRPr lang="en-US" sz="3500" i="1" dirty="0" smtClean="0">
              <a:solidFill>
                <a:srgbClr val="FFFF00"/>
              </a:solidFill>
            </a:endParaRP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sz="3900" dirty="0" smtClean="0"/>
              <a:t>Past participle = verb + </a:t>
            </a:r>
            <a:r>
              <a:rPr lang="en-US" sz="3900" dirty="0" err="1" smtClean="0"/>
              <a:t>ed</a:t>
            </a:r>
            <a:r>
              <a:rPr lang="en-US" sz="3900" dirty="0" smtClean="0"/>
              <a:t>, en, etc.: broken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en-US" sz="3500" u="sng" dirty="0" smtClean="0"/>
              <a:t>We</a:t>
            </a:r>
            <a:r>
              <a:rPr lang="en-US" sz="3500" dirty="0" smtClean="0"/>
              <a:t> </a:t>
            </a:r>
            <a:r>
              <a:rPr lang="en-US" sz="3500" u="dbl" dirty="0" smtClean="0">
                <a:solidFill>
                  <a:srgbClr val="92D050"/>
                </a:solidFill>
              </a:rPr>
              <a:t>cleaned</a:t>
            </a:r>
            <a:r>
              <a:rPr lang="en-US" sz="3500" dirty="0" smtClean="0"/>
              <a:t> up the broken glass.  </a:t>
            </a:r>
            <a:r>
              <a:rPr lang="en-US" sz="2600" i="1" dirty="0" smtClean="0">
                <a:solidFill>
                  <a:srgbClr val="FFFF00"/>
                </a:solidFill>
              </a:rPr>
              <a:t>Broken = adjective</a:t>
            </a:r>
            <a:endParaRPr lang="en-US" sz="3500" i="1" dirty="0" smtClean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b="0" dirty="0">
                <a:solidFill>
                  <a:schemeClr val="accent1"/>
                </a:solidFill>
              </a:rPr>
              <a:t>Words </a:t>
            </a:r>
            <a:r>
              <a:rPr lang="en-US" b="0" dirty="0" smtClean="0">
                <a:solidFill>
                  <a:schemeClr val="accent1"/>
                </a:solidFill>
              </a:rPr>
              <a:t>like </a:t>
            </a:r>
            <a:r>
              <a:rPr lang="en-US" dirty="0" smtClean="0">
                <a:solidFill>
                  <a:schemeClr val="accent3"/>
                </a:solidFill>
              </a:rPr>
              <a:t>never</a:t>
            </a:r>
            <a:r>
              <a:rPr lang="en-US" b="0" dirty="0">
                <a:solidFill>
                  <a:schemeClr val="accent1"/>
                </a:solidFill>
              </a:rPr>
              <a:t>,</a:t>
            </a:r>
            <a:r>
              <a:rPr lang="en-US" b="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dirty="0">
                <a:solidFill>
                  <a:schemeClr val="accent3"/>
                </a:solidFill>
              </a:rPr>
              <a:t>not</a:t>
            </a:r>
            <a:r>
              <a:rPr lang="en-US" b="0" dirty="0">
                <a:solidFill>
                  <a:schemeClr val="accent1"/>
                </a:solidFill>
              </a:rPr>
              <a:t>, and </a:t>
            </a:r>
            <a:r>
              <a:rPr lang="en-US" dirty="0">
                <a:solidFill>
                  <a:schemeClr val="accent3"/>
                </a:solidFill>
              </a:rPr>
              <a:t>hardly</a:t>
            </a:r>
            <a:r>
              <a:rPr lang="en-US" b="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b="0" dirty="0">
                <a:solidFill>
                  <a:schemeClr val="accent1"/>
                </a:solidFill>
              </a:rPr>
              <a:t>are</a:t>
            </a:r>
            <a:r>
              <a:rPr lang="en-US" b="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b="0" dirty="0" smtClean="0">
                <a:solidFill>
                  <a:srgbClr val="92D050"/>
                </a:solidFill>
              </a:rPr>
              <a:t>adverbs</a:t>
            </a:r>
            <a:r>
              <a:rPr lang="en-US" b="0" dirty="0" smtClean="0">
                <a:solidFill>
                  <a:schemeClr val="accent1"/>
                </a:solidFill>
              </a:rPr>
              <a:t>, not </a:t>
            </a:r>
            <a:r>
              <a:rPr lang="en-US" b="0" dirty="0" smtClean="0">
                <a:solidFill>
                  <a:srgbClr val="00B0F0"/>
                </a:solidFill>
              </a:rPr>
              <a:t>verbs</a:t>
            </a:r>
            <a:r>
              <a:rPr lang="en-US" b="0" dirty="0" smtClean="0">
                <a:solidFill>
                  <a:schemeClr val="accent1"/>
                </a:solidFill>
              </a:rPr>
              <a:t>...</a:t>
            </a:r>
            <a:endParaRPr lang="en-US" b="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never eat dessert before dinner.</a:t>
            </a:r>
          </a:p>
          <a:p>
            <a:r>
              <a:rPr lang="en-US" u="sng" dirty="0" smtClean="0"/>
              <a:t>We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3"/>
                </a:solidFill>
              </a:rPr>
              <a:t>never</a:t>
            </a:r>
            <a:r>
              <a:rPr lang="en-US" dirty="0" smtClean="0"/>
              <a:t> </a:t>
            </a:r>
            <a:r>
              <a:rPr lang="en-US" u="dbl" dirty="0" smtClean="0">
                <a:solidFill>
                  <a:srgbClr val="00B0F0"/>
                </a:solidFill>
              </a:rPr>
              <a:t>eat</a:t>
            </a:r>
            <a:r>
              <a:rPr lang="en-US" dirty="0" smtClean="0"/>
              <a:t> dessert before dinner.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  do not like lima beans.</a:t>
            </a:r>
          </a:p>
          <a:p>
            <a:r>
              <a:rPr lang="en-US" u="sng" dirty="0" smtClean="0"/>
              <a:t>I</a:t>
            </a:r>
            <a:r>
              <a:rPr lang="en-US" dirty="0" smtClean="0"/>
              <a:t>  </a:t>
            </a:r>
            <a:r>
              <a:rPr lang="en-US" u="dbl" dirty="0" smtClean="0">
                <a:solidFill>
                  <a:srgbClr val="00B0F0"/>
                </a:solidFill>
              </a:rPr>
              <a:t>do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3"/>
                </a:solidFill>
              </a:rPr>
              <a:t>not</a:t>
            </a:r>
            <a:r>
              <a:rPr lang="en-US" dirty="0" smtClean="0"/>
              <a:t> </a:t>
            </a:r>
            <a:r>
              <a:rPr lang="en-US" u="dbl" dirty="0" smtClean="0">
                <a:solidFill>
                  <a:srgbClr val="00B0F0"/>
                </a:solidFill>
              </a:rPr>
              <a:t>like</a:t>
            </a:r>
            <a:r>
              <a:rPr lang="en-US" dirty="0" smtClean="0"/>
              <a:t> lima beans.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They hardly knew Aunt Mary.</a:t>
            </a:r>
          </a:p>
          <a:p>
            <a:r>
              <a:rPr lang="en-US" u="sng" dirty="0" smtClean="0"/>
              <a:t>They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3"/>
                </a:solidFill>
              </a:rPr>
              <a:t>hardly</a:t>
            </a:r>
            <a:r>
              <a:rPr lang="en-US" dirty="0" smtClean="0"/>
              <a:t> </a:t>
            </a:r>
            <a:r>
              <a:rPr lang="en-US" u="dbl" dirty="0" smtClean="0">
                <a:solidFill>
                  <a:srgbClr val="00B0F0"/>
                </a:solidFill>
              </a:rPr>
              <a:t>knew</a:t>
            </a:r>
            <a:r>
              <a:rPr lang="en-US" dirty="0" smtClean="0"/>
              <a:t> Aunt Mary.</a:t>
            </a:r>
          </a:p>
          <a:p>
            <a:endParaRPr lang="en-US" dirty="0"/>
          </a:p>
        </p:txBody>
      </p:sp>
      <p:sp>
        <p:nvSpPr>
          <p:cNvPr id="7" name="Curved Up Arrow 6"/>
          <p:cNvSpPr/>
          <p:nvPr/>
        </p:nvSpPr>
        <p:spPr>
          <a:xfrm>
            <a:off x="1828800" y="2971800"/>
            <a:ext cx="990600" cy="228600"/>
          </a:xfrm>
          <a:prstGeom prst="curved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>
            <a:off x="2438400" y="6172200"/>
            <a:ext cx="990600" cy="228600"/>
          </a:xfrm>
          <a:prstGeom prst="curved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357408" y="4547093"/>
            <a:ext cx="1309592" cy="329707"/>
            <a:chOff x="1357408" y="4547093"/>
            <a:chExt cx="1309592" cy="329707"/>
          </a:xfrm>
        </p:grpSpPr>
        <p:sp>
          <p:nvSpPr>
            <p:cNvPr id="9" name="Curved Up Arrow 8"/>
            <p:cNvSpPr/>
            <p:nvPr/>
          </p:nvSpPr>
          <p:spPr>
            <a:xfrm>
              <a:off x="2057400" y="4572000"/>
              <a:ext cx="609600" cy="304800"/>
            </a:xfrm>
            <a:prstGeom prst="curvedUpArrow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Curved Down Arrow 10"/>
            <p:cNvSpPr/>
            <p:nvPr/>
          </p:nvSpPr>
          <p:spPr>
            <a:xfrm rot="11044538">
              <a:off x="1357408" y="4547093"/>
              <a:ext cx="689481" cy="320276"/>
            </a:xfrm>
            <a:prstGeom prst="curvedDownArrow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257800" y="3505201"/>
            <a:ext cx="3200400" cy="1015663"/>
          </a:xfrm>
          <a:prstGeom prst="rect">
            <a:avLst/>
          </a:prstGeom>
          <a:solidFill>
            <a:srgbClr val="FFFF00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adverb “not” often separates a helping verb from the main verb.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uiExpand="1" animBg="1"/>
      <p:bldP spid="8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Stop and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85800" y="2286000"/>
            <a:ext cx="7620000" cy="1447800"/>
          </a:xfrm>
          <a:ln>
            <a:solidFill>
              <a:srgbClr val="FFC000"/>
            </a:solidFill>
          </a:ln>
        </p:spPr>
        <p:txBody>
          <a:bodyPr/>
          <a:lstStyle/>
          <a:p>
            <a:r>
              <a:rPr lang="en-US" dirty="0" smtClean="0"/>
              <a:t>Exercises </a:t>
            </a:r>
            <a:r>
              <a:rPr lang="en-US" dirty="0" smtClean="0">
                <a:solidFill>
                  <a:srgbClr val="FFC000"/>
                </a:solidFill>
              </a:rPr>
              <a:t>3 </a:t>
            </a:r>
            <a:r>
              <a:rPr lang="en-US" dirty="0" smtClean="0"/>
              <a:t>&amp; </a:t>
            </a:r>
            <a:r>
              <a:rPr lang="en-US" dirty="0" smtClean="0">
                <a:solidFill>
                  <a:srgbClr val="FFC000"/>
                </a:solidFill>
              </a:rPr>
              <a:t>4</a:t>
            </a:r>
            <a:r>
              <a:rPr lang="en-US" dirty="0" smtClean="0"/>
              <a:t>, p. </a:t>
            </a:r>
            <a:r>
              <a:rPr lang="en-US" dirty="0" smtClean="0">
                <a:solidFill>
                  <a:srgbClr val="FFC000"/>
                </a:solidFill>
              </a:rPr>
              <a:t>47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77200" cy="1066800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</a:rPr>
              <a:t>Subjects may </a:t>
            </a:r>
            <a:r>
              <a:rPr lang="en-US" i="1" dirty="0" smtClean="0">
                <a:solidFill>
                  <a:schemeClr val="accent1"/>
                </a:solidFill>
              </a:rPr>
              <a:t>follow</a:t>
            </a:r>
            <a:r>
              <a:rPr lang="en-US" dirty="0" smtClean="0">
                <a:solidFill>
                  <a:schemeClr val="accent1"/>
                </a:solidFill>
              </a:rPr>
              <a:t> verbs: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458200" cy="4495800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en-US" u="sng" dirty="0" smtClean="0"/>
              <a:t>Birds</a:t>
            </a:r>
            <a:r>
              <a:rPr lang="en-US" dirty="0" smtClean="0"/>
              <a:t> </a:t>
            </a:r>
            <a:r>
              <a:rPr lang="en-US" u="dbl" dirty="0" smtClean="0"/>
              <a:t>were</a:t>
            </a:r>
            <a:r>
              <a:rPr lang="en-US" dirty="0" smtClean="0"/>
              <a:t> in the tree.</a:t>
            </a:r>
            <a:br>
              <a:rPr lang="en-US" dirty="0" smtClean="0"/>
            </a:br>
            <a:endParaRPr lang="en-US" dirty="0" smtClean="0"/>
          </a:p>
          <a:p>
            <a:pPr>
              <a:spcAft>
                <a:spcPts val="0"/>
              </a:spcAft>
            </a:pPr>
            <a:r>
              <a:rPr lang="en-US" dirty="0" smtClean="0">
                <a:solidFill>
                  <a:schemeClr val="accent3"/>
                </a:solidFill>
              </a:rPr>
              <a:t>There</a:t>
            </a:r>
            <a:r>
              <a:rPr lang="en-US" dirty="0" smtClean="0"/>
              <a:t> </a:t>
            </a:r>
            <a:r>
              <a:rPr lang="en-US" u="dbl" dirty="0" smtClean="0"/>
              <a:t>were</a:t>
            </a:r>
            <a:r>
              <a:rPr lang="en-US" dirty="0" smtClean="0"/>
              <a:t> </a:t>
            </a:r>
            <a:r>
              <a:rPr lang="en-US" u="sng" dirty="0" smtClean="0"/>
              <a:t>birds</a:t>
            </a:r>
            <a:r>
              <a:rPr lang="en-US" dirty="0" smtClean="0"/>
              <a:t> in the tree.</a:t>
            </a:r>
            <a:br>
              <a:rPr lang="en-US" dirty="0" smtClean="0"/>
            </a:br>
            <a:r>
              <a:rPr lang="en-US" sz="3200" dirty="0" smtClean="0"/>
              <a:t>	</a:t>
            </a:r>
            <a:endParaRPr lang="en-US" dirty="0" smtClean="0"/>
          </a:p>
          <a:p>
            <a:pPr>
              <a:spcAft>
                <a:spcPts val="0"/>
              </a:spcAft>
            </a:pPr>
            <a:r>
              <a:rPr lang="en-US" dirty="0" smtClean="0">
                <a:solidFill>
                  <a:schemeClr val="accent3"/>
                </a:solidFill>
              </a:rPr>
              <a:t>There</a:t>
            </a:r>
            <a:r>
              <a:rPr lang="en-US" dirty="0" smtClean="0"/>
              <a:t> </a:t>
            </a:r>
            <a:r>
              <a:rPr lang="en-US" u="dbl" dirty="0" smtClean="0"/>
              <a:t>is</a:t>
            </a:r>
            <a:r>
              <a:rPr lang="en-US" dirty="0" smtClean="0"/>
              <a:t> a </a:t>
            </a:r>
            <a:r>
              <a:rPr lang="en-US" u="sng" dirty="0" smtClean="0"/>
              <a:t>nest</a:t>
            </a:r>
            <a:r>
              <a:rPr lang="en-US" dirty="0" smtClean="0"/>
              <a:t> in the tree.</a:t>
            </a:r>
            <a:br>
              <a:rPr lang="en-US" dirty="0" smtClean="0"/>
            </a:br>
            <a:r>
              <a:rPr lang="en-US" sz="3200" dirty="0" smtClean="0"/>
              <a:t>	</a:t>
            </a:r>
          </a:p>
          <a:p>
            <a:pPr>
              <a:spcAft>
                <a:spcPts val="0"/>
              </a:spcAft>
              <a:tabLst>
                <a:tab pos="1487488" algn="l"/>
                <a:tab pos="2224088" algn="l"/>
              </a:tabLst>
            </a:pPr>
            <a:r>
              <a:rPr lang="en-US" dirty="0" smtClean="0">
                <a:solidFill>
                  <a:schemeClr val="accent3"/>
                </a:solidFill>
              </a:rPr>
              <a:t>Here</a:t>
            </a:r>
            <a:r>
              <a:rPr lang="en-US" dirty="0" smtClean="0"/>
              <a:t> </a:t>
            </a:r>
            <a:r>
              <a:rPr lang="en-US" u="dbl" dirty="0" smtClean="0"/>
              <a:t>are</a:t>
            </a:r>
            <a:r>
              <a:rPr lang="en-US" dirty="0" smtClean="0"/>
              <a:t> the </a:t>
            </a:r>
            <a:r>
              <a:rPr lang="en-US" u="sng" dirty="0" smtClean="0"/>
              <a:t>birds</a:t>
            </a:r>
            <a:r>
              <a:rPr lang="en-US" dirty="0" smtClean="0"/>
              <a:t> in their nest.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None/>
              <a:tabLst>
                <a:tab pos="1433513" algn="l"/>
                <a:tab pos="2852738" algn="l"/>
              </a:tabLst>
            </a:pPr>
            <a:r>
              <a:rPr lang="en-US" sz="3200" dirty="0" smtClean="0"/>
              <a:t>	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5600" y="1828800"/>
            <a:ext cx="1905000" cy="1015663"/>
          </a:xfrm>
          <a:prstGeom prst="rect">
            <a:avLst/>
          </a:prstGeom>
          <a:solidFill>
            <a:srgbClr val="FFFF00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There</a:t>
            </a:r>
            <a:r>
              <a:rPr lang="en-US" sz="2000" dirty="0" smtClean="0"/>
              <a:t> and </a:t>
            </a:r>
            <a:r>
              <a:rPr lang="en-US" sz="2000" b="1" dirty="0" smtClean="0"/>
              <a:t>Here</a:t>
            </a:r>
            <a:r>
              <a:rPr lang="en-US" sz="2000" dirty="0" smtClean="0"/>
              <a:t> are never subjects!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2 Grammar: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828800" y="2362200"/>
            <a:ext cx="6212115" cy="3167742"/>
          </a:xfrm>
        </p:spPr>
        <p:txBody>
          <a:bodyPr/>
          <a:lstStyle/>
          <a:p>
            <a:r>
              <a:rPr lang="en-US" b="1" u="none" dirty="0" smtClean="0"/>
              <a:t>Subjects, Verbs, and</a:t>
            </a:r>
            <a:br>
              <a:rPr lang="en-US" b="1" u="none" dirty="0" smtClean="0"/>
            </a:br>
            <a:r>
              <a:rPr lang="en-US" b="1" u="none" dirty="0" smtClean="0"/>
              <a:t>Types of Sentences</a:t>
            </a:r>
            <a:endParaRPr lang="en-US" b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020762"/>
          </a:xfrm>
        </p:spPr>
        <p:txBody>
          <a:bodyPr>
            <a:no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/>
                </a:solidFill>
              </a:rPr>
              <a:t>In questions, the subject often comes </a:t>
            </a:r>
            <a:r>
              <a:rPr lang="en-US" sz="4000" i="1" dirty="0" smtClean="0">
                <a:solidFill>
                  <a:schemeClr val="accent1"/>
                </a:solidFill>
              </a:rPr>
              <a:t>between</a:t>
            </a:r>
            <a:r>
              <a:rPr lang="en-US" sz="4000" dirty="0" smtClean="0">
                <a:solidFill>
                  <a:schemeClr val="accent1"/>
                </a:solidFill>
              </a:rPr>
              <a:t> parts of verb phrase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marL="438150" indent="-438150"/>
            <a:r>
              <a:rPr lang="en-US" sz="4000" dirty="0" smtClean="0"/>
              <a:t>Where </a:t>
            </a:r>
            <a:r>
              <a:rPr lang="en-US" sz="4000" u="dbl" dirty="0" smtClean="0">
                <a:solidFill>
                  <a:srgbClr val="00B0F0"/>
                </a:solidFill>
              </a:rPr>
              <a:t>had</a:t>
            </a:r>
            <a:r>
              <a:rPr lang="en-US" sz="4000" dirty="0" smtClean="0"/>
              <a:t> the </a:t>
            </a:r>
            <a:r>
              <a:rPr lang="en-US" sz="4000" u="sng" dirty="0" smtClean="0"/>
              <a:t>defendant</a:t>
            </a:r>
            <a:r>
              <a:rPr lang="en-US" sz="4000" dirty="0" smtClean="0"/>
              <a:t> </a:t>
            </a:r>
            <a:r>
              <a:rPr lang="en-US" sz="4000" u="dbl" dirty="0" smtClean="0">
                <a:solidFill>
                  <a:srgbClr val="00B0F0"/>
                </a:solidFill>
              </a:rPr>
              <a:t>gone</a:t>
            </a:r>
            <a:r>
              <a:rPr lang="en-US" sz="4000" dirty="0" smtClean="0"/>
              <a:t> on that fateful night</a:t>
            </a:r>
            <a:r>
              <a:rPr lang="en-US" sz="4000" dirty="0" smtClean="0">
                <a:solidFill>
                  <a:srgbClr val="00B0F0"/>
                </a:solidFill>
              </a:rPr>
              <a:t>?</a:t>
            </a:r>
            <a:br>
              <a:rPr lang="en-US" sz="4000" dirty="0" smtClean="0">
                <a:solidFill>
                  <a:srgbClr val="00B0F0"/>
                </a:solidFill>
              </a:rPr>
            </a:br>
            <a:endParaRPr lang="en-US" sz="4000" dirty="0" smtClean="0">
              <a:solidFill>
                <a:srgbClr val="00B0F0"/>
              </a:solidFill>
            </a:endParaRPr>
          </a:p>
          <a:p>
            <a:pPr marL="438150" indent="-438150"/>
            <a:r>
              <a:rPr lang="en-US" sz="4000" u="dbl" dirty="0" smtClean="0">
                <a:solidFill>
                  <a:srgbClr val="00B0F0"/>
                </a:solidFill>
              </a:rPr>
              <a:t>Do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u="sng" dirty="0" smtClean="0">
                <a:solidFill>
                  <a:schemeClr val="accent1"/>
                </a:solidFill>
              </a:rPr>
              <a:t>you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u="dbl" dirty="0" smtClean="0">
                <a:solidFill>
                  <a:srgbClr val="00B0F0"/>
                </a:solidFill>
              </a:rPr>
              <a:t>like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smtClean="0">
                <a:solidFill>
                  <a:schemeClr val="accent1"/>
                </a:solidFill>
              </a:rPr>
              <a:t>chocolate</a:t>
            </a:r>
            <a:r>
              <a:rPr lang="en-US" sz="4000" dirty="0" smtClean="0">
                <a:solidFill>
                  <a:srgbClr val="00B0F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020762"/>
          </a:xfrm>
        </p:spPr>
        <p:txBody>
          <a:bodyPr>
            <a:no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/>
                </a:solidFill>
              </a:rPr>
              <a:t>For sentence variety and writing style, subjects may come </a:t>
            </a:r>
            <a:r>
              <a:rPr lang="en-US" sz="3600" i="1" dirty="0" smtClean="0">
                <a:solidFill>
                  <a:schemeClr val="accent1"/>
                </a:solidFill>
              </a:rPr>
              <a:t>after</a:t>
            </a:r>
            <a:r>
              <a:rPr lang="en-US" sz="3600" dirty="0" smtClean="0">
                <a:solidFill>
                  <a:schemeClr val="accent1"/>
                </a:solidFill>
              </a:rPr>
              <a:t> verbs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marL="438150" indent="-438150"/>
            <a:r>
              <a:rPr lang="en-US" sz="4000" dirty="0" smtClean="0">
                <a:solidFill>
                  <a:schemeClr val="accent1"/>
                </a:solidFill>
              </a:rPr>
              <a:t>“I am innocent!” </a:t>
            </a:r>
            <a:r>
              <a:rPr lang="en-US" sz="4000" u="dbl" dirty="0" smtClean="0">
                <a:solidFill>
                  <a:schemeClr val="accent1"/>
                </a:solidFill>
              </a:rPr>
              <a:t>cried</a:t>
            </a:r>
            <a:r>
              <a:rPr lang="en-US" sz="4000" dirty="0" smtClean="0">
                <a:solidFill>
                  <a:schemeClr val="accent1"/>
                </a:solidFill>
              </a:rPr>
              <a:t> the </a:t>
            </a:r>
            <a:r>
              <a:rPr lang="en-US" sz="4000" u="sng" dirty="0" smtClean="0">
                <a:solidFill>
                  <a:schemeClr val="accent1"/>
                </a:solidFill>
              </a:rPr>
              <a:t>defendant</a:t>
            </a:r>
            <a:r>
              <a:rPr lang="en-US" sz="4000" dirty="0" smtClean="0">
                <a:solidFill>
                  <a:schemeClr val="accent1"/>
                </a:solidFill>
              </a:rPr>
              <a:t>.</a:t>
            </a:r>
            <a:br>
              <a:rPr lang="en-US" sz="4000" dirty="0" smtClean="0">
                <a:solidFill>
                  <a:schemeClr val="accent1"/>
                </a:solidFill>
              </a:rPr>
            </a:br>
            <a:endParaRPr lang="en-US" sz="4000" dirty="0" smtClean="0">
              <a:solidFill>
                <a:schemeClr val="accent1"/>
              </a:solidFill>
            </a:endParaRPr>
          </a:p>
          <a:p>
            <a:pPr marL="438150" indent="-438150"/>
            <a:r>
              <a:rPr lang="en-US" sz="4000" dirty="0" smtClean="0">
                <a:solidFill>
                  <a:schemeClr val="accent1"/>
                </a:solidFill>
              </a:rPr>
              <a:t>Quietly into the night </a:t>
            </a:r>
            <a:r>
              <a:rPr lang="en-US" sz="4000" u="dbl" dirty="0" smtClean="0">
                <a:solidFill>
                  <a:schemeClr val="accent1"/>
                </a:solidFill>
              </a:rPr>
              <a:t>go</a:t>
            </a:r>
            <a:r>
              <a:rPr lang="en-US" sz="4000" dirty="0" smtClean="0">
                <a:solidFill>
                  <a:schemeClr val="accent1"/>
                </a:solidFill>
              </a:rPr>
              <a:t> </a:t>
            </a:r>
            <a:r>
              <a:rPr lang="en-US" sz="4000" u="sng" dirty="0" smtClean="0">
                <a:solidFill>
                  <a:schemeClr val="accent1"/>
                </a:solidFill>
              </a:rPr>
              <a:t>we</a:t>
            </a:r>
            <a:r>
              <a:rPr lang="en-US" sz="4000" dirty="0" smtClean="0">
                <a:solidFill>
                  <a:schemeClr val="accent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Stop and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85800" y="1676400"/>
            <a:ext cx="7696200" cy="3124200"/>
          </a:xfrm>
          <a:ln cmpd="sng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Exercises </a:t>
            </a:r>
            <a:r>
              <a:rPr lang="en-US" dirty="0" smtClean="0">
                <a:solidFill>
                  <a:srgbClr val="FFC000"/>
                </a:solidFill>
              </a:rPr>
              <a:t>5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FFC000"/>
                </a:solidFill>
              </a:rPr>
              <a:t>6</a:t>
            </a:r>
            <a:r>
              <a:rPr lang="en-US" dirty="0" smtClean="0"/>
              <a:t>, p. </a:t>
            </a:r>
            <a:r>
              <a:rPr lang="en-US" dirty="0" smtClean="0">
                <a:solidFill>
                  <a:srgbClr val="FFC000"/>
                </a:solidFill>
              </a:rPr>
              <a:t>48-49</a:t>
            </a:r>
          </a:p>
          <a:p>
            <a:r>
              <a:rPr lang="en-US" dirty="0" smtClean="0"/>
              <a:t>Review </a:t>
            </a:r>
            <a:r>
              <a:rPr lang="en-US" dirty="0" smtClean="0">
                <a:solidFill>
                  <a:srgbClr val="FFC000"/>
                </a:solidFill>
              </a:rPr>
              <a:t>1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FFC000"/>
                </a:solidFill>
              </a:rPr>
              <a:t>2</a:t>
            </a:r>
            <a:r>
              <a:rPr lang="en-US" dirty="0" smtClean="0"/>
              <a:t>, p. </a:t>
            </a:r>
            <a:r>
              <a:rPr lang="en-US" dirty="0" smtClean="0">
                <a:solidFill>
                  <a:srgbClr val="FFC000"/>
                </a:solidFill>
              </a:rPr>
              <a:t>51-53</a:t>
            </a:r>
          </a:p>
          <a:p>
            <a:endParaRPr lang="en-US" dirty="0" smtClean="0"/>
          </a:p>
          <a:p>
            <a:r>
              <a:rPr lang="en-US" dirty="0" err="1" smtClean="0">
                <a:solidFill>
                  <a:schemeClr val="accent1"/>
                </a:solidFill>
              </a:rPr>
              <a:t>Microtheme</a:t>
            </a:r>
            <a:r>
              <a:rPr lang="en-US" dirty="0" smtClean="0">
                <a:solidFill>
                  <a:schemeClr val="accent1"/>
                </a:solidFill>
              </a:rPr>
              <a:t>:</a:t>
            </a:r>
            <a:r>
              <a:rPr lang="en-US" dirty="0" smtClean="0"/>
              <a:t>  Underline subjects and circle verbs in the </a:t>
            </a:r>
            <a:r>
              <a:rPr lang="en-US" dirty="0" smtClean="0">
                <a:solidFill>
                  <a:srgbClr val="FFFF00"/>
                </a:solidFill>
              </a:rPr>
              <a:t>first two sentences</a:t>
            </a:r>
            <a:r>
              <a:rPr lang="en-US" dirty="0" smtClean="0"/>
              <a:t>.  Put your name on your paper and turn in!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39036" y="3869140"/>
            <a:ext cx="1143000" cy="457200"/>
          </a:xfrm>
          <a:prstGeom prst="ellipse">
            <a:avLst/>
          </a:prstGeom>
          <a:noFill/>
          <a:ln w="44450" cmpd="sng"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115334" y="3805451"/>
            <a:ext cx="1371600" cy="158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143000" y="3148012"/>
            <a:ext cx="7010400" cy="13716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Sentence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5770" y="130791"/>
            <a:ext cx="7162800" cy="715370"/>
          </a:xfrm>
        </p:spPr>
        <p:txBody>
          <a:bodyPr/>
          <a:lstStyle/>
          <a:p>
            <a:pPr marL="6350" fontAlgn="auto">
              <a:spcAft>
                <a:spcPts val="0"/>
              </a:spcAft>
              <a:defRPr/>
            </a:pPr>
            <a:r>
              <a:rPr lang="en-US" dirty="0" smtClean="0"/>
              <a:t>What is a Sentence?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7772400" cy="464820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519113" indent="-519113"/>
            <a:r>
              <a:rPr lang="en-US" sz="3200" b="1" dirty="0" smtClean="0"/>
              <a:t>A </a:t>
            </a:r>
            <a:r>
              <a:rPr lang="en-US" sz="3200" b="1" dirty="0" smtClean="0"/>
              <a:t>group of words </a:t>
            </a:r>
            <a:r>
              <a:rPr lang="en-US" sz="3200" b="1" dirty="0" smtClean="0"/>
              <a:t>that</a:t>
            </a:r>
            <a:endParaRPr lang="en-US" sz="3200" b="1" dirty="0" smtClean="0"/>
          </a:p>
          <a:p>
            <a:pPr marL="860425" lvl="1" indent="-396875">
              <a:buFont typeface="+mj-lt"/>
              <a:buAutoNum type="arabicPeriod"/>
            </a:pPr>
            <a:r>
              <a:rPr lang="en-US" sz="2800" dirty="0" smtClean="0"/>
              <a:t>h</a:t>
            </a:r>
            <a:r>
              <a:rPr lang="en-US" sz="2800" dirty="0" smtClean="0"/>
              <a:t>as a subject  </a:t>
            </a:r>
            <a:r>
              <a:rPr lang="en-US" sz="2800" dirty="0" smtClean="0"/>
              <a:t>+ verb</a:t>
            </a:r>
          </a:p>
          <a:p>
            <a:pPr marL="860425" lvl="1" indent="-396875">
              <a:buFont typeface="+mj-lt"/>
              <a:buAutoNum type="arabicPeriod"/>
            </a:pPr>
            <a:r>
              <a:rPr lang="en-US" sz="2800" dirty="0" smtClean="0"/>
              <a:t>starts </a:t>
            </a:r>
            <a:r>
              <a:rPr lang="en-US" sz="2800" dirty="0" smtClean="0"/>
              <a:t>with a capital letter</a:t>
            </a:r>
          </a:p>
          <a:p>
            <a:pPr marL="860425" lvl="1" indent="-396875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/>
              <a:t>ends with a period (</a:t>
            </a:r>
            <a:r>
              <a:rPr lang="en-US" sz="2800" b="1" dirty="0" smtClean="0"/>
              <a:t>.</a:t>
            </a:r>
            <a:r>
              <a:rPr lang="en-US" sz="2800" dirty="0" smtClean="0"/>
              <a:t>), question mark (</a:t>
            </a:r>
            <a:r>
              <a:rPr lang="en-US" sz="2800" b="1" dirty="0" smtClean="0"/>
              <a:t>?</a:t>
            </a:r>
            <a:r>
              <a:rPr lang="en-US" sz="2800" dirty="0" smtClean="0"/>
              <a:t>), or </a:t>
            </a:r>
            <a:r>
              <a:rPr lang="en-US" sz="2800" dirty="0" smtClean="0"/>
              <a:t>exclamation </a:t>
            </a:r>
            <a:r>
              <a:rPr lang="en-US" sz="2800" dirty="0" smtClean="0"/>
              <a:t>mark (</a:t>
            </a:r>
            <a:r>
              <a:rPr lang="en-US" sz="2800" b="1" dirty="0" smtClean="0"/>
              <a:t>!</a:t>
            </a:r>
            <a:r>
              <a:rPr lang="en-US" sz="2800" dirty="0" smtClean="0"/>
              <a:t>)</a:t>
            </a:r>
          </a:p>
          <a:p>
            <a:pPr marL="860425" lvl="1" indent="-396875">
              <a:buFont typeface="+mj-lt"/>
              <a:buAutoNum type="arabicPeriod"/>
            </a:pPr>
            <a:r>
              <a:rPr lang="en-US" sz="2800" dirty="0" smtClean="0"/>
              <a:t>makes </a:t>
            </a:r>
            <a:r>
              <a:rPr lang="en-US" sz="2800" dirty="0" smtClean="0"/>
              <a:t>sense on its own (with no added words)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uiExpand="1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8001000" cy="1143000"/>
          </a:xfrm>
        </p:spPr>
        <p:txBody>
          <a:bodyPr>
            <a:normAutofit/>
          </a:bodyPr>
          <a:lstStyle/>
          <a:p>
            <a:pPr marL="60325" fontAlgn="auto">
              <a:spcAft>
                <a:spcPts val="0"/>
              </a:spcAft>
              <a:defRPr/>
            </a:pPr>
            <a:r>
              <a:rPr lang="en-US" sz="3200" dirty="0" smtClean="0"/>
              <a:t>correct </a:t>
            </a:r>
            <a:r>
              <a:rPr lang="en-US" sz="3200" dirty="0" smtClean="0"/>
              <a:t>sentences or not? </a:t>
            </a:r>
            <a:r>
              <a:rPr lang="en-US" sz="3200" dirty="0" smtClean="0"/>
              <a:t>Why?</a:t>
            </a:r>
            <a:endParaRPr lang="en-US" sz="3200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8001000" cy="53340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Starbucks just opened in our </a:t>
            </a:r>
            <a:r>
              <a:rPr lang="en-US" dirty="0" smtClean="0"/>
              <a:t>neighborhood.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did </a:t>
            </a:r>
            <a:r>
              <a:rPr lang="en-US" dirty="0" smtClean="0"/>
              <a:t>it just open</a:t>
            </a:r>
            <a:r>
              <a:rPr lang="en-US" dirty="0" smtClean="0"/>
              <a:t>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manager who asked about parking.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smtClean="0"/>
              <a:t>brand-new Starbucks</a:t>
            </a:r>
            <a:r>
              <a:rPr lang="en-US" dirty="0" smtClean="0"/>
              <a:t>!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did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Time on our hands.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overtired baseball team finished its practice.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While you were sleeping on the couch.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idea you had.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Sit.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239" y="201305"/>
            <a:ext cx="5867400" cy="867770"/>
          </a:xfrm>
        </p:spPr>
        <p:txBody>
          <a:bodyPr/>
          <a:lstStyle/>
          <a:p>
            <a:pPr marL="6350" fontAlgn="auto">
              <a:spcAft>
                <a:spcPts val="0"/>
              </a:spcAft>
              <a:defRPr/>
            </a:pPr>
            <a:r>
              <a:rPr lang="en-US" dirty="0" smtClean="0"/>
              <a:t>What is a Phrase?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78486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sz="3200" dirty="0" smtClean="0"/>
              <a:t>group of words either</a:t>
            </a:r>
          </a:p>
          <a:p>
            <a:pPr lvl="1"/>
            <a:r>
              <a:rPr lang="en-US" sz="2800" dirty="0" smtClean="0"/>
              <a:t>Without a subject </a:t>
            </a:r>
            <a:r>
              <a:rPr lang="en-US" sz="2800" dirty="0" smtClean="0"/>
              <a:t>and/or </a:t>
            </a:r>
            <a:r>
              <a:rPr lang="en-US" sz="2800" dirty="0" smtClean="0"/>
              <a:t>verb </a:t>
            </a:r>
            <a:r>
              <a:rPr lang="en-US" sz="2800" i="1" dirty="0" smtClean="0">
                <a:solidFill>
                  <a:sysClr val="windowText" lastClr="000000"/>
                </a:solidFill>
              </a:rPr>
              <a:t>or</a:t>
            </a:r>
          </a:p>
          <a:p>
            <a:pPr lvl="1"/>
            <a:r>
              <a:rPr lang="en-US" sz="2800" dirty="0" smtClean="0"/>
              <a:t>With a subject and verb </a:t>
            </a:r>
            <a:r>
              <a:rPr lang="en-US" sz="2800" i="1" dirty="0" smtClean="0"/>
              <a:t>but </a:t>
            </a:r>
            <a:r>
              <a:rPr lang="en-US" sz="2800" dirty="0" smtClean="0"/>
              <a:t>makes no </a:t>
            </a:r>
            <a:r>
              <a:rPr lang="en-US" sz="2800" dirty="0" smtClean="0"/>
              <a:t>sense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uiExpand="1" build="p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534400" cy="1020170"/>
          </a:xfrm>
        </p:spPr>
        <p:txBody>
          <a:bodyPr>
            <a:normAutofit/>
          </a:bodyPr>
          <a:lstStyle/>
          <a:p>
            <a:pPr marL="47625" fontAlgn="auto">
              <a:spcAft>
                <a:spcPts val="0"/>
              </a:spcAft>
              <a:defRPr/>
            </a:pPr>
            <a:r>
              <a:rPr lang="en-US" sz="3600" dirty="0" smtClean="0">
                <a:ln w="500"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</a:rPr>
              <a:t>PHRASES OR COMPLETE SENTENCES?</a:t>
            </a:r>
            <a:endParaRPr lang="en-US" sz="3600" dirty="0">
              <a:ln w="500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7543800" cy="5257800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 smtClean="0"/>
              <a:t>dog in the back yard continues to bark.</a:t>
            </a: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The dog, who is in the back yard, barks.</a:t>
            </a: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John, running down the street.</a:t>
            </a: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John ran down the street.</a:t>
            </a: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The final pages of the book.</a:t>
            </a: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The supervisor liked what he saw.</a:t>
            </a: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Hurrying away from the car.</a:t>
            </a: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About the future.</a:t>
            </a: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Worries about the future.</a:t>
            </a: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We worry about the future.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uiExpand="1" build="p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229600" cy="1252728"/>
          </a:xfrm>
        </p:spPr>
        <p:txBody>
          <a:bodyPr>
            <a:normAutofit/>
          </a:bodyPr>
          <a:lstStyle/>
          <a:p>
            <a:pPr marL="6350" fontAlgn="auto">
              <a:spcAft>
                <a:spcPts val="0"/>
              </a:spcAft>
              <a:defRPr/>
            </a:pPr>
            <a:r>
              <a:rPr lang="en-US" sz="4000" dirty="0" smtClean="0"/>
              <a:t>What is a Clause?</a:t>
            </a:r>
            <a:endParaRPr lang="en-US" sz="4000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idx="1"/>
          </p:nvPr>
        </p:nvSpPr>
        <p:spPr>
          <a:xfrm>
            <a:off x="152400" y="1775191"/>
            <a:ext cx="7239000" cy="2796809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en-US" sz="3200" dirty="0" smtClean="0"/>
              <a:t>A group of words that has a </a:t>
            </a:r>
            <a:r>
              <a:rPr lang="en-US" sz="3200" b="1" u="sng" dirty="0" smtClean="0"/>
              <a:t>subject</a:t>
            </a:r>
            <a:r>
              <a:rPr lang="en-US" sz="3200" dirty="0" smtClean="0"/>
              <a:t> and a </a:t>
            </a:r>
            <a:r>
              <a:rPr lang="en-US" sz="3200" b="1" u="dbl" dirty="0" smtClean="0"/>
              <a:t>verb</a:t>
            </a:r>
            <a:endParaRPr lang="en-US" sz="3200" b="1" u="db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uiExpand="1" build="p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129654" y="410570"/>
            <a:ext cx="8023746" cy="1265830"/>
          </a:xfrm>
        </p:spPr>
        <p:txBody>
          <a:bodyPr>
            <a:normAutofit/>
          </a:bodyPr>
          <a:lstStyle/>
          <a:p>
            <a:pPr marL="6350" fontAlgn="auto">
              <a:spcAft>
                <a:spcPts val="0"/>
              </a:spcAft>
              <a:defRPr/>
            </a:pPr>
            <a:r>
              <a:rPr lang="en-US" sz="4000" dirty="0" smtClean="0"/>
              <a:t>What is an Independent Clause?</a:t>
            </a:r>
            <a:endParaRPr lang="en-US" sz="4000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idx="1"/>
          </p:nvPr>
        </p:nvSpPr>
        <p:spPr>
          <a:xfrm>
            <a:off x="228601" y="1981200"/>
            <a:ext cx="7696200" cy="4419600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b="1" dirty="0" smtClean="0"/>
              <a:t>Independent </a:t>
            </a:r>
            <a:r>
              <a:rPr lang="en-US" sz="2800" b="1" dirty="0" smtClean="0"/>
              <a:t>clause </a:t>
            </a:r>
            <a:r>
              <a:rPr lang="en-US" sz="2800" dirty="0" smtClean="0"/>
              <a:t>(aka “Main Clause”):</a:t>
            </a:r>
            <a:endParaRPr lang="en-US" sz="2800" dirty="0" smtClean="0"/>
          </a:p>
          <a:p>
            <a:pPr marL="749808" lvl="1" indent="-457200">
              <a:spcAft>
                <a:spcPts val="0"/>
              </a:spcAft>
              <a:defRPr/>
            </a:pPr>
            <a:r>
              <a:rPr lang="en-US" sz="2400" dirty="0" smtClean="0"/>
              <a:t>Has a </a:t>
            </a:r>
            <a:r>
              <a:rPr lang="en-US" sz="2400" u="sng" dirty="0" smtClean="0"/>
              <a:t>subject</a:t>
            </a:r>
            <a:r>
              <a:rPr lang="en-US" sz="2400" dirty="0" smtClean="0"/>
              <a:t> and </a:t>
            </a:r>
            <a:r>
              <a:rPr lang="en-US" sz="2400" b="1" u="dbl" dirty="0" smtClean="0"/>
              <a:t>verb</a:t>
            </a:r>
          </a:p>
          <a:p>
            <a:pPr marL="749808" lvl="1" indent="-457200">
              <a:spcAft>
                <a:spcPts val="0"/>
              </a:spcAft>
              <a:defRPr/>
            </a:pPr>
            <a:r>
              <a:rPr lang="en-US" sz="2400" i="1" dirty="0" smtClean="0"/>
              <a:t>Stands on its own</a:t>
            </a:r>
          </a:p>
          <a:p>
            <a:pPr marL="749808" lvl="1" indent="-457200">
              <a:spcAft>
                <a:spcPts val="0"/>
              </a:spcAft>
              <a:defRPr/>
            </a:pPr>
            <a:r>
              <a:rPr lang="en-US" sz="2400" i="1" dirty="0" smtClean="0"/>
              <a:t>Makes sense by </a:t>
            </a:r>
            <a:r>
              <a:rPr lang="en-US" sz="2400" i="1" dirty="0" smtClean="0"/>
              <a:t>itself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1254125" lvl="1" indent="-457200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Susan began using a spell checker.</a:t>
            </a:r>
            <a:endParaRPr lang="en-US" sz="2400" dirty="0" smtClean="0"/>
          </a:p>
          <a:p>
            <a:pPr marL="1254125" lvl="1" indent="-457200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John used a spell checker, too.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705970"/>
            <a:ext cx="7772400" cy="1825625"/>
          </a:xfrm>
        </p:spPr>
        <p:txBody>
          <a:bodyPr/>
          <a:lstStyle/>
          <a:p>
            <a:r>
              <a:rPr lang="en-US" dirty="0" smtClean="0"/>
              <a:t>Subjects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143302" y="178558"/>
            <a:ext cx="7696200" cy="1143000"/>
          </a:xfrm>
        </p:spPr>
        <p:txBody>
          <a:bodyPr>
            <a:normAutofit/>
          </a:bodyPr>
          <a:lstStyle/>
          <a:p>
            <a:pPr marL="60325" fontAlgn="auto">
              <a:spcAft>
                <a:spcPts val="0"/>
              </a:spcAft>
              <a:defRPr/>
            </a:pPr>
            <a:r>
              <a:rPr lang="en-US" sz="4000" dirty="0" smtClean="0"/>
              <a:t>What is a Dependent Clause?</a:t>
            </a:r>
            <a:endParaRPr lang="en-US" sz="4000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idx="1"/>
          </p:nvPr>
        </p:nvSpPr>
        <p:spPr>
          <a:xfrm>
            <a:off x="152400" y="1752600"/>
            <a:ext cx="7848600" cy="4572000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/>
              <a:t>Dependent </a:t>
            </a:r>
            <a:r>
              <a:rPr lang="en-US" b="1" dirty="0" smtClean="0"/>
              <a:t>clause </a:t>
            </a:r>
            <a:r>
              <a:rPr lang="en-US" dirty="0" smtClean="0"/>
              <a:t>(aka “Subordinate Clause”):</a:t>
            </a:r>
            <a:endParaRPr lang="en-US" dirty="0" smtClean="0"/>
          </a:p>
          <a:p>
            <a:pPr marL="749808" lvl="1" indent="-457200">
              <a:spcAft>
                <a:spcPts val="0"/>
              </a:spcAft>
              <a:defRPr/>
            </a:pPr>
            <a:r>
              <a:rPr lang="en-US" dirty="0" smtClean="0"/>
              <a:t>Has a subject and verb (or verbal), but</a:t>
            </a:r>
          </a:p>
          <a:p>
            <a:pPr marL="749808" lvl="1" indent="-457200">
              <a:spcAft>
                <a:spcPts val="0"/>
              </a:spcAft>
              <a:defRPr/>
            </a:pPr>
            <a:r>
              <a:rPr lang="en-US" i="1" dirty="0" smtClean="0"/>
              <a:t>Cannot stand on its own</a:t>
            </a:r>
          </a:p>
          <a:p>
            <a:pPr marL="749808" lvl="1" indent="-457200">
              <a:spcAft>
                <a:spcPts val="0"/>
              </a:spcAft>
              <a:defRPr/>
            </a:pPr>
            <a:r>
              <a:rPr lang="en-US" i="1" dirty="0" smtClean="0"/>
              <a:t>Doesn’t makes sense by itself</a:t>
            </a:r>
          </a:p>
          <a:p>
            <a:pPr marL="749808" lvl="1" indent="-457200">
              <a:spcAft>
                <a:spcPts val="0"/>
              </a:spcAft>
              <a:defRPr/>
            </a:pPr>
            <a:r>
              <a:rPr lang="en-US" i="1" dirty="0" smtClean="0"/>
              <a:t>Depends on another group of words to make </a:t>
            </a:r>
            <a:r>
              <a:rPr lang="en-US" i="1" dirty="0" smtClean="0"/>
              <a:t>sense</a:t>
            </a:r>
            <a:br>
              <a:rPr lang="en-US" i="1" dirty="0" smtClean="0"/>
            </a:br>
            <a:endParaRPr lang="en-US" i="1" dirty="0" smtClean="0"/>
          </a:p>
          <a:p>
            <a:pPr marL="1255713" lvl="1" indent="-517525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Because she was having trouble with her spelling.</a:t>
            </a:r>
            <a:endParaRPr lang="en-US" dirty="0" smtClean="0"/>
          </a:p>
          <a:p>
            <a:pPr marL="1255713" lvl="1" indent="-517525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Although he was a good speller.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build="p" animBg="1"/>
      <p:bldP spid="41989" grpId="1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143302" y="178558"/>
            <a:ext cx="7696200" cy="1143000"/>
          </a:xfrm>
        </p:spPr>
        <p:txBody>
          <a:bodyPr>
            <a:normAutofit/>
          </a:bodyPr>
          <a:lstStyle/>
          <a:p>
            <a:pPr marL="60325" fontAlgn="auto">
              <a:spcAft>
                <a:spcPts val="0"/>
              </a:spcAft>
              <a:defRPr/>
            </a:pPr>
            <a:r>
              <a:rPr lang="en-US" sz="4000" dirty="0" smtClean="0"/>
              <a:t>Independent or dependent?</a:t>
            </a:r>
            <a:endParaRPr lang="en-US" sz="4000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7848600" cy="5029200"/>
          </a:xfrm>
        </p:spPr>
        <p:txBody>
          <a:bodyPr>
            <a:normAutofit/>
          </a:bodyPr>
          <a:lstStyle/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W</a:t>
            </a:r>
            <a:r>
              <a:rPr lang="en-US" sz="2200" dirty="0" smtClean="0"/>
              <a:t>hile you are waiting.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200" dirty="0" smtClean="0"/>
              <a:t>You might want to look at this magazine.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200" dirty="0" smtClean="0"/>
              <a:t>The project is really exciting.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200" dirty="0" smtClean="0"/>
              <a:t>Although the tasks seem boring.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200" dirty="0" smtClean="0"/>
              <a:t>The client rang the bell.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200" dirty="0" smtClean="0"/>
              <a:t>Because she wanted faster service.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200" dirty="0" smtClean="0"/>
              <a:t>As soon as the mail arrives.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200" dirty="0" smtClean="0"/>
              <a:t>I’ll see if the check is there.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200" dirty="0" smtClean="0"/>
              <a:t>If you can come</a:t>
            </a:r>
            <a:r>
              <a:rPr lang="en-US" sz="2200" dirty="0" smtClean="0"/>
              <a:t>.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200" dirty="0" smtClean="0"/>
              <a:t>Call me.</a:t>
            </a:r>
          </a:p>
          <a:p>
            <a:pPr marL="749808" lvl="1" indent="-457200">
              <a:buFont typeface="+mj-lt"/>
              <a:buAutoNum type="arabicPeriod"/>
            </a:pPr>
            <a:endParaRPr lang="en-US" sz="22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uiExpand="1" build="p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001000" cy="990600"/>
          </a:xfrm>
        </p:spPr>
        <p:txBody>
          <a:bodyPr>
            <a:normAutofit fontScale="90000"/>
          </a:bodyPr>
          <a:lstStyle/>
          <a:p>
            <a:pPr marL="60325" fontAlgn="auto">
              <a:spcAft>
                <a:spcPts val="0"/>
              </a:spcAft>
              <a:defRPr/>
            </a:pPr>
            <a:r>
              <a:rPr lang="en-US" dirty="0" smtClean="0"/>
              <a:t>Simple </a:t>
            </a:r>
            <a:r>
              <a:rPr lang="en-US" dirty="0" smtClean="0"/>
              <a:t>AND COMPOUND Sentences</a:t>
            </a: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1"/>
            <a:ext cx="7696200" cy="4876799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0"/>
              </a:spcBef>
              <a:buFont typeface="+mj-lt"/>
              <a:buAutoNum type="alphaUcPeriod"/>
            </a:pPr>
            <a:r>
              <a:rPr lang="en-US" sz="3200" b="1" dirty="0" smtClean="0"/>
              <a:t>Simple </a:t>
            </a:r>
            <a:r>
              <a:rPr lang="en-US" sz="3200" b="1" dirty="0" smtClean="0"/>
              <a:t>sentence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  <a:p>
            <a:pPr>
              <a:spcBef>
                <a:spcPct val="0"/>
              </a:spcBef>
            </a:pPr>
            <a:r>
              <a:rPr lang="en-US" sz="3200" dirty="0" smtClean="0"/>
              <a:t> Consists </a:t>
            </a:r>
            <a:r>
              <a:rPr lang="en-US" sz="3200" dirty="0" smtClean="0"/>
              <a:t>of </a:t>
            </a:r>
            <a:r>
              <a:rPr lang="en-US" sz="3200" u="sng" dirty="0" smtClean="0"/>
              <a:t>one independent clause</a:t>
            </a:r>
            <a:r>
              <a:rPr lang="en-US" sz="3200" dirty="0" smtClean="0"/>
              <a:t>: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  <a:p>
            <a:pPr marL="806958" lvl="1" indent="-514350">
              <a:spcBef>
                <a:spcPct val="0"/>
              </a:spcBef>
              <a:buFont typeface="+mj-lt"/>
              <a:buAutoNum type="arabicPeriod"/>
            </a:pPr>
            <a:r>
              <a:rPr lang="en-US" sz="2800" dirty="0" smtClean="0"/>
              <a:t>Susan was having trouble with her spelling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 smtClean="0"/>
          </a:p>
          <a:p>
            <a:pPr marL="806958" lvl="1" indent="-514350">
              <a:spcBef>
                <a:spcPct val="0"/>
              </a:spcBef>
              <a:buFont typeface="+mj-lt"/>
              <a:buAutoNum type="arabicPeriod"/>
            </a:pPr>
            <a:r>
              <a:rPr lang="en-US" sz="2800" dirty="0" smtClean="0"/>
              <a:t>John used a spell checker, too.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uiExpand="1" build="p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001000" cy="990600"/>
          </a:xfrm>
        </p:spPr>
        <p:txBody>
          <a:bodyPr>
            <a:normAutofit fontScale="90000"/>
          </a:bodyPr>
          <a:lstStyle/>
          <a:p>
            <a:pPr marL="60325" fontAlgn="auto">
              <a:spcAft>
                <a:spcPts val="0"/>
              </a:spcAft>
              <a:defRPr/>
            </a:pPr>
            <a:r>
              <a:rPr lang="en-US" dirty="0" smtClean="0"/>
              <a:t>Simple </a:t>
            </a:r>
            <a:r>
              <a:rPr lang="en-US" dirty="0" smtClean="0"/>
              <a:t>AND COMPOUND Sentences</a:t>
            </a: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1"/>
            <a:ext cx="7696200" cy="4876799"/>
          </a:xfrm>
        </p:spPr>
        <p:txBody>
          <a:bodyPr>
            <a:normAutofit lnSpcReduction="10000"/>
          </a:bodyPr>
          <a:lstStyle/>
          <a:p>
            <a:pPr marL="514350" indent="-514350">
              <a:spcBef>
                <a:spcPct val="0"/>
              </a:spcBef>
              <a:buFont typeface="+mj-lt"/>
              <a:buAutoNum type="alphaUcPeriod" startAt="2"/>
            </a:pPr>
            <a:r>
              <a:rPr lang="en-US" sz="3200" b="1" dirty="0" smtClean="0"/>
              <a:t>Compound sentence</a:t>
            </a:r>
            <a:br>
              <a:rPr lang="en-US" sz="3200" b="1" dirty="0" smtClean="0"/>
            </a:br>
            <a:endParaRPr lang="en-US" sz="3200" b="1" dirty="0" smtClean="0"/>
          </a:p>
          <a:p>
            <a:pPr marL="519113" indent="-492125">
              <a:spcBef>
                <a:spcPct val="0"/>
              </a:spcBef>
            </a:pPr>
            <a:r>
              <a:rPr lang="en-US" sz="3200" dirty="0" smtClean="0"/>
              <a:t>Consists </a:t>
            </a:r>
            <a:r>
              <a:rPr lang="en-US" sz="3200" dirty="0" smtClean="0"/>
              <a:t>of </a:t>
            </a:r>
            <a:r>
              <a:rPr lang="en-US" sz="3200" u="sng" dirty="0" smtClean="0"/>
              <a:t>two or more independent clauses</a:t>
            </a:r>
            <a:r>
              <a:rPr lang="en-US" sz="3200" dirty="0" smtClean="0"/>
              <a:t>:</a:t>
            </a:r>
            <a:br>
              <a:rPr lang="en-US" sz="3200" dirty="0" smtClean="0"/>
            </a:br>
            <a:endParaRPr lang="en-US" sz="3200" dirty="0" smtClean="0"/>
          </a:p>
          <a:p>
            <a:pPr marL="806958" lvl="1" indent="-514350">
              <a:spcBef>
                <a:spcPct val="0"/>
              </a:spcBef>
              <a:buFont typeface="+mj-lt"/>
              <a:buAutoNum type="arabicPeriod"/>
            </a:pPr>
            <a:r>
              <a:rPr lang="en-US" sz="2800" dirty="0" smtClean="0"/>
              <a:t>Susan was having trouble with her spelling, so she began to use a spell checker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 smtClean="0"/>
          </a:p>
          <a:p>
            <a:pPr marL="806958" lvl="1" indent="-514350">
              <a:spcBef>
                <a:spcPct val="0"/>
              </a:spcBef>
              <a:buFont typeface="+mj-lt"/>
              <a:buAutoNum type="arabicPeriod"/>
            </a:pPr>
            <a:r>
              <a:rPr lang="en-US" sz="2800" dirty="0" smtClean="0"/>
              <a:t>John was a good speller, but he used a spell checker, too.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uiExpand="1" build="p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001000" cy="990600"/>
          </a:xfrm>
        </p:spPr>
        <p:txBody>
          <a:bodyPr>
            <a:normAutofit fontScale="90000"/>
          </a:bodyPr>
          <a:lstStyle/>
          <a:p>
            <a:pPr marL="60325" fontAlgn="auto">
              <a:spcAft>
                <a:spcPts val="0"/>
              </a:spcAft>
              <a:defRPr/>
            </a:pPr>
            <a:r>
              <a:rPr lang="en-US" dirty="0" smtClean="0"/>
              <a:t>COORDINATING CONJUNCTIONAS	</a:t>
            </a: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7696200" cy="3428999"/>
          </a:xfrm>
        </p:spPr>
        <p:txBody>
          <a:bodyPr>
            <a:normAutofit lnSpcReduction="10000"/>
          </a:bodyPr>
          <a:lstStyle/>
          <a:p>
            <a:pPr marL="514350" indent="-514350">
              <a:spcBef>
                <a:spcPct val="0"/>
              </a:spcBef>
            </a:pPr>
            <a:r>
              <a:rPr lang="en-US" sz="3200" b="1" dirty="0" smtClean="0"/>
              <a:t>FANBOYS</a:t>
            </a:r>
          </a:p>
          <a:p>
            <a:pPr marL="514350" indent="-514350">
              <a:spcBef>
                <a:spcPct val="0"/>
              </a:spcBef>
            </a:pPr>
            <a:endParaRPr lang="en-US" sz="3200" b="1" dirty="0" smtClean="0"/>
          </a:p>
          <a:p>
            <a:pPr marL="1377950" indent="14288">
              <a:spcBef>
                <a:spcPct val="0"/>
              </a:spcBef>
              <a:buNone/>
              <a:tabLst>
                <a:tab pos="1377950" algn="l"/>
                <a:tab pos="2743200" algn="l"/>
                <a:tab pos="4176713" algn="l"/>
              </a:tabLst>
            </a:pPr>
            <a:r>
              <a:rPr lang="en-US" sz="3600" dirty="0" smtClean="0"/>
              <a:t>• </a:t>
            </a:r>
            <a:r>
              <a:rPr lang="en-US" sz="3600" b="1" dirty="0" smtClean="0">
                <a:solidFill>
                  <a:schemeClr val="tx2"/>
                </a:solidFill>
              </a:rPr>
              <a:t>F</a:t>
            </a:r>
            <a:r>
              <a:rPr lang="en-US" sz="3600" dirty="0" smtClean="0"/>
              <a:t>or	</a:t>
            </a:r>
            <a:r>
              <a:rPr lang="en-US" sz="3600" dirty="0" smtClean="0"/>
              <a:t>  •</a:t>
            </a:r>
            <a:r>
              <a:rPr lang="en-US" sz="3600" b="1" dirty="0" smtClean="0">
                <a:solidFill>
                  <a:schemeClr val="tx2"/>
                </a:solidFill>
              </a:rPr>
              <a:t>A</a:t>
            </a:r>
            <a:r>
              <a:rPr lang="en-US" sz="3600" dirty="0" smtClean="0"/>
              <a:t>nd </a:t>
            </a:r>
            <a:r>
              <a:rPr lang="en-US" sz="3600" dirty="0" smtClean="0"/>
              <a:t>	• </a:t>
            </a:r>
            <a:r>
              <a:rPr lang="en-US" sz="3600" b="1" dirty="0" smtClean="0">
                <a:solidFill>
                  <a:schemeClr val="tx2"/>
                </a:solidFill>
              </a:rPr>
              <a:t>N</a:t>
            </a:r>
            <a:r>
              <a:rPr lang="en-US" sz="3600" dirty="0" smtClean="0"/>
              <a:t>or</a:t>
            </a:r>
          </a:p>
          <a:p>
            <a:pPr marL="273050" indent="-41275">
              <a:spcBef>
                <a:spcPct val="0"/>
              </a:spcBef>
              <a:buNone/>
              <a:tabLst>
                <a:tab pos="914400" algn="l"/>
                <a:tab pos="2689225" algn="l"/>
                <a:tab pos="4176713" algn="l"/>
                <a:tab pos="5432425" algn="l"/>
              </a:tabLst>
            </a:pPr>
            <a:r>
              <a:rPr lang="en-US" sz="3600" dirty="0" smtClean="0"/>
              <a:t>		• </a:t>
            </a:r>
            <a:r>
              <a:rPr lang="en-US" sz="3600" b="1" dirty="0" smtClean="0">
                <a:solidFill>
                  <a:schemeClr val="tx2"/>
                </a:solidFill>
              </a:rPr>
              <a:t>B</a:t>
            </a:r>
            <a:r>
              <a:rPr lang="en-US" sz="3600" dirty="0" smtClean="0"/>
              <a:t>ut	• </a:t>
            </a:r>
            <a:r>
              <a:rPr lang="en-US" sz="3600" b="1" dirty="0" smtClean="0">
                <a:solidFill>
                  <a:schemeClr val="tx2"/>
                </a:solidFill>
              </a:rPr>
              <a:t>O</a:t>
            </a:r>
            <a:r>
              <a:rPr lang="en-US" sz="3600" dirty="0" smtClean="0"/>
              <a:t>r	• </a:t>
            </a:r>
            <a:r>
              <a:rPr lang="en-US" sz="3600" b="1" dirty="0" smtClean="0">
                <a:solidFill>
                  <a:schemeClr val="tx2"/>
                </a:solidFill>
              </a:rPr>
              <a:t>Y</a:t>
            </a:r>
            <a:r>
              <a:rPr lang="en-US" sz="3600" dirty="0" smtClean="0"/>
              <a:t>et	</a:t>
            </a:r>
            <a:r>
              <a:rPr lang="en-US" sz="3600" dirty="0" smtClean="0"/>
              <a:t>  • </a:t>
            </a:r>
            <a:r>
              <a:rPr lang="en-US" sz="3600" b="1" dirty="0" smtClean="0">
                <a:solidFill>
                  <a:schemeClr val="tx2"/>
                </a:solidFill>
              </a:rPr>
              <a:t>S</a:t>
            </a:r>
            <a:r>
              <a:rPr lang="en-US" sz="3600" dirty="0" smtClean="0"/>
              <a:t>o</a:t>
            </a:r>
          </a:p>
          <a:p>
            <a:pPr marL="514350" indent="-514350">
              <a:spcBef>
                <a:spcPct val="0"/>
              </a:spcBef>
              <a:buNone/>
            </a:pP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uiExpand="1" build="p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848600" cy="914400"/>
          </a:xfrm>
        </p:spPr>
        <p:txBody>
          <a:bodyPr>
            <a:normAutofit fontScale="90000"/>
          </a:bodyPr>
          <a:lstStyle/>
          <a:p>
            <a:pPr marL="6350" fontAlgn="auto">
              <a:spcAft>
                <a:spcPts val="0"/>
              </a:spcAft>
              <a:defRPr/>
            </a:pPr>
            <a:r>
              <a:rPr lang="en-US" dirty="0" smtClean="0"/>
              <a:t>Simple or compound? Circle coordinating conjunctions:</a:t>
            </a:r>
            <a:endParaRPr lang="en-US" sz="2400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95535" y="1357953"/>
            <a:ext cx="7981666" cy="5257800"/>
          </a:xfrm>
        </p:spPr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My boss dictates the memo, and Marlene types it.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We filled out the correct forms.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He hasn’t called me, nor has he written.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He hasn’t called nor written.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She left work early, for she was not feeling well.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She wasn’t feeling well when she left work early.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She wasn’t feeling well, so she left work early.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Our customers can wait in line.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They can order over the phone.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They can wait in line, or they can order over the phone.</a:t>
            </a:r>
            <a:endParaRPr lang="en-US" sz="2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5562600" cy="762000"/>
          </a:xfrm>
        </p:spPr>
        <p:txBody>
          <a:bodyPr/>
          <a:lstStyle/>
          <a:p>
            <a:pPr marL="6350" fontAlgn="auto">
              <a:spcAft>
                <a:spcPts val="0"/>
              </a:spcAft>
              <a:defRPr/>
            </a:pPr>
            <a:r>
              <a:rPr lang="en-US" dirty="0" smtClean="0"/>
              <a:t>Complex Sentences </a:t>
            </a:r>
            <a:endParaRPr lang="en-US" sz="2400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95534" y="1219200"/>
            <a:ext cx="7981666" cy="40624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One or more </a:t>
            </a:r>
            <a:r>
              <a:rPr lang="en-US" b="1" u="wavyHeavy" dirty="0" smtClean="0">
                <a:uFill>
                  <a:solidFill>
                    <a:schemeClr val="tx2"/>
                  </a:solidFill>
                </a:uFill>
              </a:rPr>
              <a:t>dependent clauses</a:t>
            </a:r>
            <a:r>
              <a:rPr lang="en-US" b="1" dirty="0" smtClean="0">
                <a:uFill>
                  <a:solidFill>
                    <a:schemeClr val="tx2"/>
                  </a:solidFill>
                </a:uFill>
              </a:rPr>
              <a:t> </a:t>
            </a:r>
            <a:r>
              <a:rPr lang="en-US" b="1" dirty="0" smtClean="0"/>
              <a:t>+ </a:t>
            </a:r>
            <a:r>
              <a:rPr lang="en-US" b="1" dirty="0" smtClean="0">
                <a:uFill>
                  <a:solidFill>
                    <a:schemeClr val="accent3"/>
                  </a:solidFill>
                </a:uFill>
              </a:rPr>
              <a:t>one independent clause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b="1" u="wavyHeavy" dirty="0" smtClean="0">
                <a:uFill>
                  <a:solidFill>
                    <a:schemeClr val="tx2"/>
                  </a:solidFill>
                </a:uFill>
              </a:rPr>
              <a:t>Because she was having trouble with her spelling</a:t>
            </a:r>
            <a:r>
              <a:rPr lang="en-US" dirty="0" smtClean="0"/>
              <a:t>, Susan began using a spell checker</a:t>
            </a:r>
            <a:r>
              <a:rPr lang="en-US" dirty="0" smtClean="0"/>
              <a:t>.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100" b="1" u="wavyHeavy" dirty="0" smtClean="0">
                <a:uFill>
                  <a:solidFill>
                    <a:schemeClr val="tx2"/>
                  </a:solidFill>
                </a:uFill>
              </a:rPr>
              <a:t>Although he was a good speller</a:t>
            </a:r>
            <a:r>
              <a:rPr lang="en-US" sz="2100" dirty="0" smtClean="0"/>
              <a:t>, John used a spell checker, too.</a:t>
            </a:r>
            <a:endParaRPr lang="en-US" sz="2100" dirty="0" smtClean="0"/>
          </a:p>
          <a:p>
            <a:pPr>
              <a:buFontTx/>
              <a:buNone/>
            </a:pPr>
            <a:endParaRPr lang="en-US" sz="2800" dirty="0" smtClean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sz="2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uiExpand="1" build="p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5562600" cy="762000"/>
          </a:xfrm>
        </p:spPr>
        <p:txBody>
          <a:bodyPr/>
          <a:lstStyle/>
          <a:p>
            <a:pPr marL="6350" fontAlgn="auto">
              <a:spcAft>
                <a:spcPts val="0"/>
              </a:spcAft>
              <a:defRPr/>
            </a:pPr>
            <a:r>
              <a:rPr lang="en-US" dirty="0" smtClean="0"/>
              <a:t>Complex Sentences </a:t>
            </a:r>
            <a:endParaRPr lang="en-US" sz="2400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95534" y="1219200"/>
            <a:ext cx="7981666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n-US" dirty="0" smtClean="0"/>
              <a:t>Dependent clause beings with a </a:t>
            </a:r>
            <a:r>
              <a:rPr lang="en-US" b="1" dirty="0" smtClean="0"/>
              <a:t>subordinating conjunction</a:t>
            </a:r>
            <a:r>
              <a:rPr lang="en-US" dirty="0" smtClean="0"/>
              <a:t>. </a:t>
            </a:r>
          </a:p>
          <a:p>
            <a:pPr marL="514350" indent="-514350" algn="ctr">
              <a:buNone/>
            </a:pPr>
            <a:r>
              <a:rPr lang="en-US" dirty="0" smtClean="0"/>
              <a:t>Examples:</a:t>
            </a:r>
          </a:p>
          <a:p>
            <a:pPr marL="514350" indent="-514350">
              <a:buNone/>
            </a:pPr>
            <a:endParaRPr lang="en-US" dirty="0" smtClean="0"/>
          </a:p>
          <a:p>
            <a:pPr marL="749808" lvl="1" indent="-457200">
              <a:buFont typeface="+mj-lt"/>
              <a:buAutoNum type="arabicPeriod"/>
            </a:pPr>
            <a:endParaRPr lang="en-US" sz="2100" dirty="0" smtClean="0"/>
          </a:p>
          <a:p>
            <a:pPr marL="749808" lvl="1" indent="-457200">
              <a:buFont typeface="+mj-lt"/>
              <a:buAutoNum type="arabicPeriod"/>
            </a:pPr>
            <a:endParaRPr lang="en-US" sz="2100" dirty="0" smtClean="0"/>
          </a:p>
          <a:p>
            <a:pPr>
              <a:buFontTx/>
              <a:buNone/>
            </a:pPr>
            <a:endParaRPr lang="en-US" sz="2800" dirty="0" smtClean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sz="2800" dirty="0" smtClean="0">
              <a:latin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895600"/>
          <a:ext cx="7239000" cy="29260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447800"/>
                <a:gridCol w="1600200"/>
                <a:gridCol w="1371600"/>
                <a:gridCol w="1612900"/>
                <a:gridCol w="1206500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CAUSE</a:t>
                      </a:r>
                      <a:r>
                        <a:rPr lang="en-US" baseline="0" dirty="0" smtClean="0"/>
                        <a:t> / </a:t>
                      </a:r>
                    </a:p>
                    <a:p>
                      <a:pPr algn="ctr"/>
                      <a:r>
                        <a:rPr lang="en-US" dirty="0" smtClean="0"/>
                        <a:t>EFFECT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CONTRAST / COMPARE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PLACE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before</a:t>
                      </a:r>
                    </a:p>
                    <a:p>
                      <a:r>
                        <a:rPr lang="en-US" dirty="0" smtClean="0"/>
                        <a:t>after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while</a:t>
                      </a:r>
                    </a:p>
                    <a:p>
                      <a:r>
                        <a:rPr lang="en-US" dirty="0" smtClean="0"/>
                        <a:t>when</a:t>
                      </a:r>
                    </a:p>
                    <a:p>
                      <a:r>
                        <a:rPr lang="en-US" dirty="0" smtClean="0"/>
                        <a:t>whenever</a:t>
                      </a:r>
                    </a:p>
                    <a:p>
                      <a:r>
                        <a:rPr lang="en-US" dirty="0" smtClean="0"/>
                        <a:t>until</a:t>
                      </a:r>
                    </a:p>
                    <a:p>
                      <a:r>
                        <a:rPr lang="en-US" dirty="0" smtClean="0"/>
                        <a:t>as soon as</a:t>
                      </a:r>
                    </a:p>
                    <a:p>
                      <a:r>
                        <a:rPr lang="en-US" dirty="0" smtClean="0"/>
                        <a:t>as long as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because</a:t>
                      </a:r>
                    </a:p>
                    <a:p>
                      <a:r>
                        <a:rPr lang="en-US" dirty="0" smtClean="0"/>
                        <a:t>since</a:t>
                      </a:r>
                    </a:p>
                    <a:p>
                      <a:r>
                        <a:rPr lang="en-US" dirty="0" smtClean="0"/>
                        <a:t>so that</a:t>
                      </a:r>
                    </a:p>
                    <a:p>
                      <a:r>
                        <a:rPr lang="en-US" dirty="0" smtClean="0"/>
                        <a:t>in order that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</a:t>
                      </a:r>
                    </a:p>
                    <a:p>
                      <a:r>
                        <a:rPr lang="en-US" dirty="0" smtClean="0"/>
                        <a:t>unless</a:t>
                      </a:r>
                    </a:p>
                    <a:p>
                      <a:r>
                        <a:rPr lang="en-US" dirty="0" smtClean="0"/>
                        <a:t>whether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although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though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as though</a:t>
                      </a:r>
                    </a:p>
                    <a:p>
                      <a:r>
                        <a:rPr lang="en-US" dirty="0" smtClean="0"/>
                        <a:t>even though</a:t>
                      </a:r>
                    </a:p>
                    <a:p>
                      <a:r>
                        <a:rPr lang="en-US" dirty="0" smtClean="0"/>
                        <a:t>whereas</a:t>
                      </a:r>
                    </a:p>
                    <a:p>
                      <a:r>
                        <a:rPr lang="en-US" dirty="0" smtClean="0"/>
                        <a:t>as if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</a:p>
                    <a:p>
                      <a:r>
                        <a:rPr lang="en-US" dirty="0" smtClean="0"/>
                        <a:t>wherever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uiExpand="1" build="p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696200" cy="1524000"/>
          </a:xfrm>
        </p:spPr>
        <p:txBody>
          <a:bodyPr>
            <a:noAutofit/>
          </a:bodyPr>
          <a:lstStyle/>
          <a:p>
            <a:pPr marL="6350" fontAlgn="auto">
              <a:spcAft>
                <a:spcPts val="0"/>
              </a:spcAft>
              <a:defRPr/>
            </a:pPr>
            <a:r>
              <a:rPr lang="en-US" sz="2800" dirty="0" smtClean="0"/>
              <a:t>Complex Sentences? </a:t>
            </a:r>
            <a:r>
              <a:rPr lang="en-US" sz="2800" u="sng" dirty="0" smtClean="0"/>
              <a:t>Underline</a:t>
            </a:r>
            <a:r>
              <a:rPr lang="en-US" sz="2800" dirty="0" smtClean="0"/>
              <a:t> any dependent clauses &amp; circle subordinating conjunctions:</a:t>
            </a:r>
            <a:endParaRPr lang="en-US" sz="2800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101221" y="1733266"/>
            <a:ext cx="7924800" cy="5056495"/>
          </a:xfrm>
        </p:spPr>
        <p:txBody>
          <a:bodyPr>
            <a:normAutofit fontScale="92500" lnSpcReduction="20000"/>
          </a:bodyPr>
          <a:lstStyle/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Please plan to fill out some forms before you see the doctor.</a:t>
            </a:r>
            <a:endParaRPr lang="en-US" sz="20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We want to serve you better, so we have a toll-free number.</a:t>
            </a:r>
            <a:endParaRPr lang="en-US" sz="20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Although it was raining, the picnic was held outside.</a:t>
            </a:r>
            <a:endParaRPr lang="en-US" sz="20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It was raining, and the picnic was held inside.</a:t>
            </a:r>
            <a:endParaRPr lang="en-US" sz="20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The contract expired on December 31.</a:t>
            </a:r>
            <a:endParaRPr lang="en-US" sz="20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With that résumé, you will definitely find a job!</a:t>
            </a:r>
            <a:endParaRPr lang="en-US" sz="20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I wasn’t planning to come because you don’t want me to.</a:t>
            </a:r>
            <a:endParaRPr lang="en-US" sz="20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Come to my office after you finish the report.</a:t>
            </a:r>
            <a:endParaRPr lang="en-US" sz="20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Stay in your office to finish the report</a:t>
            </a:r>
            <a:r>
              <a:rPr lang="en-US" sz="2400" dirty="0" smtClean="0"/>
              <a:t>.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200" dirty="0" smtClean="0"/>
              <a:t>We’ll be ready when the time comes. </a:t>
            </a:r>
          </a:p>
          <a:p>
            <a:pPr>
              <a:buFontTx/>
              <a:buNone/>
            </a:pPr>
            <a:endParaRPr lang="en-US" sz="2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uiExpand="1" build="p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Stop and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85800" y="1676400"/>
            <a:ext cx="7696200" cy="3124200"/>
          </a:xfrm>
          <a:ln cmpd="sng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Exercises </a:t>
            </a:r>
            <a:r>
              <a:rPr lang="en-US" dirty="0" smtClean="0">
                <a:solidFill>
                  <a:srgbClr val="FFC000"/>
                </a:solidFill>
              </a:rPr>
              <a:t>6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C000"/>
                </a:solidFill>
              </a:rPr>
              <a:t>9</a:t>
            </a:r>
            <a:r>
              <a:rPr lang="en-US" dirty="0" smtClean="0"/>
              <a:t>, p. </a:t>
            </a:r>
            <a:r>
              <a:rPr lang="en-US" dirty="0" smtClean="0">
                <a:solidFill>
                  <a:srgbClr val="FFC000"/>
                </a:solidFill>
              </a:rPr>
              <a:t>62-63</a:t>
            </a:r>
          </a:p>
          <a:p>
            <a:r>
              <a:rPr lang="en-US" dirty="0" smtClean="0"/>
              <a:t>Review </a:t>
            </a:r>
            <a:r>
              <a:rPr lang="en-US" dirty="0" smtClean="0">
                <a:solidFill>
                  <a:srgbClr val="FFC000"/>
                </a:solidFill>
              </a:rPr>
              <a:t>1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C000"/>
                </a:solidFill>
              </a:rPr>
              <a:t>2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chemeClr val="accent1"/>
                </a:solidFill>
              </a:rPr>
              <a:t>3</a:t>
            </a:r>
            <a:r>
              <a:rPr lang="en-US" dirty="0" smtClean="0"/>
              <a:t> p. </a:t>
            </a:r>
            <a:r>
              <a:rPr lang="en-US" dirty="0" smtClean="0">
                <a:solidFill>
                  <a:srgbClr val="FFC000"/>
                </a:solidFill>
              </a:rPr>
              <a:t>67-69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05000" y="1905000"/>
            <a:ext cx="6096000" cy="990600"/>
          </a:xfrm>
        </p:spPr>
        <p:txBody>
          <a:bodyPr/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828800" y="2895600"/>
            <a:ext cx="6212115" cy="2177142"/>
          </a:xfrm>
        </p:spPr>
        <p:txBody>
          <a:bodyPr/>
          <a:lstStyle/>
          <a:p>
            <a:r>
              <a:rPr lang="en-US" b="1" u="none" dirty="0" smtClean="0"/>
              <a:t>Warm Up Activity</a:t>
            </a:r>
            <a:endParaRPr lang="en-US" b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828800"/>
            <a:ext cx="7086600" cy="1981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Week 2 Writing Process:</a:t>
            </a:r>
            <a:br>
              <a:rPr lang="en-US" dirty="0" smtClean="0"/>
            </a:br>
            <a:r>
              <a:rPr lang="en-US" b="1" dirty="0" smtClean="0"/>
              <a:t>Warm-Up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686800" cy="133270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Last Week’s Homework Review</a:t>
            </a:r>
            <a:endParaRPr lang="en-US" dirty="0"/>
          </a:p>
        </p:txBody>
      </p:sp>
      <p:sp>
        <p:nvSpPr>
          <p:cNvPr id="42189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610600" cy="51816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 smtClean="0"/>
              <a:t>Evaluate the summary on p. 17:</a:t>
            </a:r>
            <a:br>
              <a:rPr lang="en-US" dirty="0" smtClean="0"/>
            </a:b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 smtClean="0"/>
              <a:t>Exercise 4: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“Summary About One of My Favorite Garments”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686800" cy="133270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Discuss &amp; Write</a:t>
            </a:r>
            <a:endParaRPr lang="en-US" dirty="0"/>
          </a:p>
        </p:txBody>
      </p:sp>
      <p:sp>
        <p:nvSpPr>
          <p:cNvPr id="42189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610600" cy="51816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 smtClean="0"/>
              <a:t>Discuss “American Space, Chinese Place, ”</a:t>
            </a:r>
            <a:br>
              <a:rPr lang="en-US" dirty="0" smtClean="0"/>
            </a:br>
            <a:r>
              <a:rPr lang="en-US" b="1" dirty="0" smtClean="0"/>
              <a:t>reacting</a:t>
            </a:r>
            <a:r>
              <a:rPr lang="en-US" dirty="0" smtClean="0"/>
              <a:t> with: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 smtClean="0"/>
              <a:t>your own experience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 smtClean="0"/>
              <a:t>your own opinions (can you back them up?)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 smtClean="0"/>
              <a:t>a critical analysis: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800" dirty="0" smtClean="0"/>
              <a:t>Do you agree with the writer’s perspective?</a:t>
            </a:r>
          </a:p>
          <a:p>
            <a:pPr lvl="3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400" dirty="0" smtClean="0"/>
              <a:t>Why or why not?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Using your </a:t>
            </a:r>
            <a:r>
              <a:rPr lang="en-US" u="sng" dirty="0" smtClean="0"/>
              <a:t>best writing skills</a:t>
            </a:r>
            <a:r>
              <a:rPr lang="en-US" dirty="0" smtClean="0"/>
              <a:t>, write a reaction and turn it in (</a:t>
            </a:r>
            <a:r>
              <a:rPr lang="en-US" dirty="0" smtClean="0">
                <a:solidFill>
                  <a:srgbClr val="FF0000"/>
                </a:solidFill>
              </a:rPr>
              <a:t>don’t forget your name!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828800"/>
            <a:ext cx="7086600" cy="1981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Week 2 Writing Process:</a:t>
            </a:r>
            <a:br>
              <a:rPr lang="en-US" dirty="0" smtClean="0"/>
            </a:br>
            <a:r>
              <a:rPr lang="en-US" b="1" dirty="0" smtClean="0"/>
              <a:t>Stage One: Prewriting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4000" dirty="0" smtClean="0"/>
              <a:t>What is a Paragraph?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group of sentences</a:t>
            </a:r>
          </a:p>
          <a:p>
            <a:r>
              <a:rPr lang="en-US" dirty="0" smtClean="0"/>
              <a:t>Each sentence has a function:</a:t>
            </a:r>
          </a:p>
          <a:p>
            <a:pPr lvl="1"/>
            <a:r>
              <a:rPr lang="en-US" sz="3200" dirty="0" smtClean="0"/>
              <a:t>To state a topic sentence</a:t>
            </a:r>
          </a:p>
          <a:p>
            <a:pPr lvl="2"/>
            <a:r>
              <a:rPr lang="en-US" sz="2800" dirty="0" smtClean="0"/>
              <a:t>contains the controlling idea</a:t>
            </a:r>
          </a:p>
          <a:p>
            <a:pPr lvl="1"/>
            <a:r>
              <a:rPr lang="en-US" sz="3200" dirty="0" smtClean="0"/>
              <a:t>To support the topic sentence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Two Parts of a Paragraph:</a:t>
            </a:r>
          </a:p>
        </p:txBody>
      </p:sp>
      <p:sp>
        <p:nvSpPr>
          <p:cNvPr id="2088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775191"/>
            <a:ext cx="8229600" cy="4168409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  <a:defRPr/>
            </a:pPr>
            <a:r>
              <a:rPr lang="en-US" sz="3600" dirty="0" smtClean="0"/>
              <a:t>Topic sentence contains</a:t>
            </a:r>
          </a:p>
          <a:p>
            <a:pPr lvl="1">
              <a:spcAft>
                <a:spcPts val="0"/>
              </a:spcAft>
              <a:defRPr/>
            </a:pPr>
            <a:r>
              <a:rPr lang="en-US" sz="3200" dirty="0" smtClean="0"/>
              <a:t>Subject (topic)</a:t>
            </a:r>
          </a:p>
          <a:p>
            <a:pPr lvl="1">
              <a:spcAft>
                <a:spcPts val="0"/>
              </a:spcAft>
              <a:defRPr/>
            </a:pPr>
            <a:r>
              <a:rPr lang="en-US" sz="3200" dirty="0" smtClean="0"/>
              <a:t>Treatment (what you will do with the topic)</a:t>
            </a:r>
          </a:p>
          <a:p>
            <a:pPr>
              <a:spcAft>
                <a:spcPts val="0"/>
              </a:spcAft>
              <a:defRPr/>
            </a:pPr>
            <a:r>
              <a:rPr lang="en-US" sz="3600" dirty="0" smtClean="0"/>
              <a:t>Supporting sentence(s) contain</a:t>
            </a:r>
          </a:p>
          <a:p>
            <a:pPr lvl="1">
              <a:spcAft>
                <a:spcPts val="0"/>
              </a:spcAft>
              <a:defRPr/>
            </a:pPr>
            <a:r>
              <a:rPr lang="en-US" sz="3200" dirty="0" smtClean="0"/>
              <a:t>Evidence or reasoning </a:t>
            </a:r>
          </a:p>
          <a:p>
            <a:pPr lvl="1">
              <a:spcAft>
                <a:spcPts val="0"/>
              </a:spcAft>
              <a:defRPr/>
            </a:pPr>
            <a:r>
              <a:rPr lang="en-US" sz="3200" dirty="0" smtClean="0"/>
              <a:t>Details</a:t>
            </a:r>
          </a:p>
          <a:p>
            <a:pPr lvl="1">
              <a:spcAft>
                <a:spcPts val="0"/>
              </a:spcAft>
              <a:defRPr/>
            </a:pPr>
            <a:r>
              <a:rPr lang="en-US" sz="3200" dirty="0" smtClean="0"/>
              <a:t>Examples</a:t>
            </a:r>
          </a:p>
          <a:p>
            <a:pPr lvl="1">
              <a:spcAft>
                <a:spcPts val="0"/>
              </a:spcAft>
              <a:defRPr/>
            </a:pPr>
            <a:r>
              <a:rPr lang="en-US" sz="3200" dirty="0" smtClean="0"/>
              <a:t>Explanations</a:t>
            </a:r>
          </a:p>
          <a:p>
            <a:pPr lvl="1">
              <a:spcAft>
                <a:spcPts val="0"/>
              </a:spcAft>
              <a:buNone/>
              <a:defRPr/>
            </a:pPr>
            <a:endParaRPr lang="en-US" sz="3200" dirty="0" smtClean="0"/>
          </a:p>
          <a:p>
            <a:pPr lvl="1">
              <a:spcAft>
                <a:spcPts val="0"/>
              </a:spcAft>
              <a:defRPr/>
            </a:pPr>
            <a:endParaRPr lang="en-US" sz="32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Common College Paragraph Patterns: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 A</a:t>
            </a:r>
          </a:p>
          <a:p>
            <a:pPr lvl="1"/>
            <a:r>
              <a:rPr lang="en-US" dirty="0" smtClean="0"/>
              <a:t>Topic  sentence</a:t>
            </a:r>
          </a:p>
          <a:p>
            <a:pPr lvl="1"/>
            <a:r>
              <a:rPr lang="en-US" dirty="0" smtClean="0"/>
              <a:t>Supporting sentences</a:t>
            </a:r>
          </a:p>
          <a:p>
            <a:r>
              <a:rPr lang="en-US" dirty="0" smtClean="0"/>
              <a:t>Pattern B</a:t>
            </a:r>
          </a:p>
          <a:p>
            <a:pPr lvl="1"/>
            <a:r>
              <a:rPr lang="en-US" dirty="0" smtClean="0">
                <a:cs typeface="Arial" charset="0"/>
              </a:rPr>
              <a:t>Topic sentence</a:t>
            </a:r>
          </a:p>
          <a:p>
            <a:pPr lvl="1"/>
            <a:r>
              <a:rPr lang="en-US" dirty="0" smtClean="0">
                <a:cs typeface="Arial" charset="0"/>
              </a:rPr>
              <a:t>Supporting sentences</a:t>
            </a:r>
          </a:p>
          <a:p>
            <a:pPr lvl="1"/>
            <a:r>
              <a:rPr lang="en-US" dirty="0" smtClean="0">
                <a:cs typeface="Arial" charset="0"/>
              </a:rPr>
              <a:t>Concluding sentence</a:t>
            </a:r>
          </a:p>
          <a:p>
            <a:pPr>
              <a:buFontTx/>
              <a:buNone/>
            </a:pP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153400" cy="4320809"/>
          </a:xfrm>
        </p:spPr>
        <p:txBody>
          <a:bodyPr>
            <a:normAutofit/>
          </a:bodyPr>
          <a:lstStyle/>
          <a:p>
            <a:r>
              <a:rPr lang="en-US" dirty="0" smtClean="0"/>
              <a:t>See “Magic Johnson, an NBA Great,” by Cyrus Norton, p. 269 of text.  </a:t>
            </a:r>
          </a:p>
          <a:p>
            <a:pPr>
              <a:buNone/>
            </a:pPr>
            <a:endParaRPr lang="en-US" dirty="0" smtClean="0"/>
          </a:p>
          <a:p>
            <a:pPr marL="109538" indent="285750">
              <a:buNone/>
            </a:pPr>
            <a:r>
              <a:rPr lang="en-US" dirty="0" smtClean="0"/>
              <a:t>Some NBA (National Basketball Association) players are good because they have a special talent in one area.  </a:t>
            </a:r>
            <a:r>
              <a:rPr lang="en-US" dirty="0" smtClean="0">
                <a:solidFill>
                  <a:srgbClr val="FFFF00"/>
                </a:solidFill>
              </a:rPr>
              <a:t>Magic Johnson was a great NBA star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because he was excellent in shooting, passing, rebounding, and leading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/>
              <a:t>Writing Process: Stage 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 Writing Topic</a:t>
            </a:r>
          </a:p>
          <a:p>
            <a:pPr lvl="1"/>
            <a:r>
              <a:rPr lang="en-US" dirty="0" smtClean="0"/>
              <a:t>assigned</a:t>
            </a:r>
          </a:p>
          <a:p>
            <a:pPr lvl="1"/>
            <a:r>
              <a:rPr lang="en-US" dirty="0" smtClean="0"/>
              <a:t>unassigned</a:t>
            </a:r>
          </a:p>
          <a:p>
            <a:r>
              <a:rPr lang="en-US" dirty="0" smtClean="0"/>
              <a:t>Exploration &amp; Information Gathering</a:t>
            </a:r>
          </a:p>
          <a:p>
            <a:r>
              <a:rPr lang="en-US" dirty="0" smtClean="0"/>
              <a:t>Use different graphic organizer techniques</a:t>
            </a:r>
          </a:p>
          <a:p>
            <a:endParaRPr lang="en-US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711209"/>
          </a:xfrm>
        </p:spPr>
        <p:txBody>
          <a:bodyPr>
            <a:normAutofit/>
          </a:bodyPr>
          <a:lstStyle/>
          <a:p>
            <a:r>
              <a:rPr lang="en-US" dirty="0" smtClean="0"/>
              <a:t>Surf  the Internet for </a:t>
            </a:r>
          </a:p>
          <a:p>
            <a:pPr lvl="1"/>
            <a:r>
              <a:rPr lang="en-US" dirty="0" smtClean="0"/>
              <a:t>Ideas</a:t>
            </a:r>
          </a:p>
          <a:p>
            <a:pPr lvl="1"/>
            <a:r>
              <a:rPr lang="en-US" dirty="0" smtClean="0"/>
              <a:t>Leads</a:t>
            </a:r>
          </a:p>
          <a:p>
            <a:pPr lvl="1"/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Subject and Verb</a:t>
            </a:r>
            <a:endParaRPr lang="en-US" dirty="0"/>
          </a:p>
        </p:txBody>
      </p:sp>
      <p:sp>
        <p:nvSpPr>
          <p:cNvPr id="7168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775191"/>
            <a:ext cx="8305800" cy="4549409"/>
          </a:xfrm>
        </p:spPr>
        <p:txBody>
          <a:bodyPr>
            <a:normAutofit fontScale="92500" lnSpcReduction="10000"/>
          </a:bodyPr>
          <a:lstStyle/>
          <a:p>
            <a:pPr marL="450850" indent="-4508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4000" dirty="0" smtClean="0">
                <a:solidFill>
                  <a:schemeClr val="accent1"/>
                </a:solidFill>
              </a:rPr>
              <a:t>The </a:t>
            </a:r>
            <a:r>
              <a:rPr lang="en-US" sz="4800" b="1" dirty="0" smtClean="0">
                <a:solidFill>
                  <a:srgbClr val="00B0F0"/>
                </a:solidFill>
              </a:rPr>
              <a:t>verb</a:t>
            </a:r>
            <a:r>
              <a:rPr lang="en-US" sz="4800" dirty="0" smtClean="0">
                <a:solidFill>
                  <a:schemeClr val="accent1"/>
                </a:solidFill>
              </a:rPr>
              <a:t> </a:t>
            </a:r>
            <a:r>
              <a:rPr lang="en-US" sz="4000" dirty="0" smtClean="0">
                <a:solidFill>
                  <a:schemeClr val="accent1"/>
                </a:solidFill>
              </a:rPr>
              <a:t>indicates an </a:t>
            </a:r>
            <a:r>
              <a:rPr lang="en-US" sz="4000" b="1" dirty="0" smtClean="0">
                <a:solidFill>
                  <a:schemeClr val="accent1"/>
                </a:solidFill>
              </a:rPr>
              <a:t>action</a:t>
            </a:r>
            <a:br>
              <a:rPr lang="en-US" sz="4000" b="1" dirty="0" smtClean="0">
                <a:solidFill>
                  <a:schemeClr val="accent1"/>
                </a:solidFill>
              </a:rPr>
            </a:br>
            <a:endParaRPr lang="en-US" sz="4000" b="1" dirty="0" smtClean="0">
              <a:solidFill>
                <a:schemeClr val="accent1"/>
              </a:solidFill>
            </a:endParaRPr>
          </a:p>
          <a:p>
            <a:pPr marL="908050" lvl="1" indent="-450850">
              <a:buFont typeface="Wingdings" pitchFamily="2" charset="2"/>
              <a:buChar char="§"/>
              <a:defRPr/>
            </a:pPr>
            <a:r>
              <a:rPr lang="en-US" sz="4800" dirty="0" smtClean="0">
                <a:solidFill>
                  <a:srgbClr val="00B0F0"/>
                </a:solidFill>
              </a:rPr>
              <a:t>Carolyn </a:t>
            </a:r>
            <a:r>
              <a:rPr lang="en-US" sz="4800" u="dbl" dirty="0" smtClean="0">
                <a:solidFill>
                  <a:srgbClr val="FFC000"/>
                </a:solidFill>
              </a:rPr>
              <a:t>speaks</a:t>
            </a:r>
            <a:r>
              <a:rPr lang="en-US" sz="4800" dirty="0" smtClean="0">
                <a:solidFill>
                  <a:srgbClr val="00B0F0"/>
                </a:solidFill>
              </a:rPr>
              <a:t> Spanish.</a:t>
            </a:r>
            <a:br>
              <a:rPr lang="en-US" sz="4800" dirty="0" smtClean="0">
                <a:solidFill>
                  <a:srgbClr val="00B0F0"/>
                </a:solidFill>
              </a:rPr>
            </a:br>
            <a:endParaRPr lang="en-US" sz="4800" dirty="0" smtClean="0">
              <a:solidFill>
                <a:srgbClr val="00B0F0"/>
              </a:solidFill>
            </a:endParaRPr>
          </a:p>
          <a:p>
            <a:pPr marL="450850" indent="-4508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4000" dirty="0" smtClean="0">
                <a:solidFill>
                  <a:schemeClr val="accent1"/>
                </a:solidFill>
              </a:rPr>
              <a:t>or </a:t>
            </a:r>
            <a:r>
              <a:rPr lang="en-US" sz="4000" b="1" dirty="0" smtClean="0">
                <a:solidFill>
                  <a:schemeClr val="accent1"/>
                </a:solidFill>
              </a:rPr>
              <a:t>state of being</a:t>
            </a:r>
            <a:br>
              <a:rPr lang="en-US" sz="4000" b="1" dirty="0" smtClean="0">
                <a:solidFill>
                  <a:schemeClr val="accent1"/>
                </a:solidFill>
              </a:rPr>
            </a:br>
            <a:endParaRPr lang="en-US" sz="4000" b="1" dirty="0" smtClean="0">
              <a:solidFill>
                <a:schemeClr val="accent1"/>
              </a:solidFill>
            </a:endParaRPr>
          </a:p>
          <a:p>
            <a:pPr marL="908050" lvl="1" indent="-450850" defTabSz="736600">
              <a:buFont typeface="Wingdings" pitchFamily="2" charset="2"/>
              <a:buChar char="§"/>
              <a:defRPr/>
            </a:pPr>
            <a:r>
              <a:rPr lang="en-US" sz="4800" dirty="0" smtClean="0"/>
              <a:t>Carolyn </a:t>
            </a:r>
            <a:r>
              <a:rPr lang="en-US" sz="4800" u="dbl" dirty="0" smtClean="0">
                <a:solidFill>
                  <a:srgbClr val="FFC000"/>
                </a:solidFill>
              </a:rPr>
              <a:t>is</a:t>
            </a:r>
            <a:r>
              <a:rPr lang="en-US" sz="4800" dirty="0" smtClean="0"/>
              <a:t> Mexican.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Best Web Sites for 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78740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PCC Research Library</a:t>
            </a:r>
          </a:p>
          <a:p>
            <a:pPr lvl="1"/>
            <a:r>
              <a:rPr lang="en-US" sz="3600" dirty="0" smtClean="0">
                <a:hlinkClick r:id="rId3"/>
              </a:rPr>
              <a:t>http://www.pcc.edu/library/research/</a:t>
            </a:r>
            <a:endParaRPr lang="en-US" sz="3600" dirty="0" smtClean="0"/>
          </a:p>
          <a:p>
            <a:pPr lvl="2"/>
            <a:r>
              <a:rPr lang="en-US" sz="3200" dirty="0" smtClean="0"/>
              <a:t>Databases by Subject</a:t>
            </a:r>
          </a:p>
          <a:p>
            <a:pPr lvl="3"/>
            <a:r>
              <a:rPr lang="en-US" sz="2800" dirty="0" smtClean="0"/>
              <a:t>Opposing Viewpoints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Best Web Sites for 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75191"/>
            <a:ext cx="8991600" cy="462560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Google</a:t>
            </a:r>
          </a:p>
          <a:p>
            <a:pPr lvl="1"/>
            <a:r>
              <a:rPr lang="en-US" sz="3000" dirty="0" smtClean="0">
                <a:hlinkClick r:id="rId3"/>
              </a:rPr>
              <a:t>http://www.google.com/intl/en/options/ </a:t>
            </a:r>
            <a:endParaRPr lang="en-US" sz="3000" dirty="0" smtClean="0"/>
          </a:p>
          <a:p>
            <a:pPr lvl="2"/>
            <a:r>
              <a:rPr lang="en-US" sz="2800" dirty="0" smtClean="0"/>
              <a:t>Book Search</a:t>
            </a:r>
            <a:endParaRPr lang="en-US" sz="2400" dirty="0" smtClean="0"/>
          </a:p>
          <a:p>
            <a:pPr lvl="2"/>
            <a:r>
              <a:rPr lang="en-US" sz="2800" dirty="0" smtClean="0"/>
              <a:t>Earth</a:t>
            </a:r>
          </a:p>
          <a:p>
            <a:pPr lvl="2"/>
            <a:r>
              <a:rPr lang="en-US" sz="2800" dirty="0" smtClean="0"/>
              <a:t>Images</a:t>
            </a:r>
          </a:p>
          <a:p>
            <a:pPr lvl="2"/>
            <a:r>
              <a:rPr lang="en-US" sz="2800" dirty="0" smtClean="0"/>
              <a:t>News</a:t>
            </a:r>
          </a:p>
          <a:p>
            <a:pPr lvl="2"/>
            <a:r>
              <a:rPr lang="en-US" sz="2800" dirty="0" smtClean="0"/>
              <a:t>Scholar</a:t>
            </a:r>
          </a:p>
          <a:p>
            <a:pPr lvl="2"/>
            <a:r>
              <a:rPr lang="en-US" sz="2800" dirty="0" smtClean="0"/>
              <a:t>Web 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Best Web Sites for 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78740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Wikipedia</a:t>
            </a:r>
          </a:p>
          <a:p>
            <a:pPr lvl="1"/>
            <a:r>
              <a:rPr lang="en-US" sz="3600" dirty="0" smtClean="0">
                <a:hlinkClick r:id="rId3"/>
              </a:rPr>
              <a:t>http://en.wikipedia.org</a:t>
            </a:r>
            <a:endParaRPr lang="en-US" sz="3600" dirty="0" smtClean="0"/>
          </a:p>
          <a:p>
            <a:pPr lvl="2"/>
            <a:r>
              <a:rPr lang="en-US" sz="3200" dirty="0" smtClean="0"/>
              <a:t>Languages</a:t>
            </a:r>
          </a:p>
          <a:p>
            <a:pPr lvl="3"/>
            <a:r>
              <a:rPr lang="en-US" sz="2800" dirty="0" smtClean="0"/>
              <a:t>Citations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Wikipedia Warnings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Reliability &amp; bias: </a:t>
            </a:r>
          </a:p>
          <a:p>
            <a:pPr lvl="1"/>
            <a:r>
              <a:rPr lang="en-US" sz="2200" dirty="0" smtClean="0">
                <a:hlinkClick r:id="rId3"/>
              </a:rPr>
              <a:t>http://en.wikipedia.org/wiki/Wikipedia#Reliability_and_bias</a:t>
            </a:r>
            <a:endParaRPr lang="en-US" sz="2200" dirty="0" smtClean="0"/>
          </a:p>
          <a:p>
            <a:r>
              <a:rPr lang="en-US" dirty="0" smtClean="0"/>
              <a:t>“Tertiary source,” not as good as:</a:t>
            </a:r>
          </a:p>
          <a:p>
            <a:pPr lvl="1"/>
            <a:r>
              <a:rPr lang="en-US" sz="3200" dirty="0" smtClean="0"/>
              <a:t>Primary source</a:t>
            </a:r>
          </a:p>
          <a:p>
            <a:pPr lvl="2"/>
            <a:r>
              <a:rPr lang="en-US" sz="2800" dirty="0" smtClean="0"/>
              <a:t>Original thing, like the Constitution</a:t>
            </a:r>
          </a:p>
          <a:p>
            <a:pPr lvl="1"/>
            <a:r>
              <a:rPr lang="en-US" sz="3200" dirty="0" smtClean="0"/>
              <a:t>Secondary source</a:t>
            </a:r>
          </a:p>
          <a:p>
            <a:pPr lvl="2"/>
            <a:r>
              <a:rPr lang="en-US" sz="2800" dirty="0" smtClean="0"/>
              <a:t>Academic book or article about the original thing, like a book about the Constitution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4000" dirty="0" smtClean="0"/>
              <a:t>The Prewriting Process</a:t>
            </a:r>
          </a:p>
        </p:txBody>
      </p:sp>
      <p:sp>
        <p:nvSpPr>
          <p:cNvPr id="21401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000" dirty="0" err="1" smtClean="0"/>
              <a:t>Freewriting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000" dirty="0" smtClean="0"/>
              <a:t>Brainstorming</a:t>
            </a:r>
            <a:br>
              <a:rPr lang="en-US" sz="4000" dirty="0" smtClean="0"/>
            </a:br>
            <a:endParaRPr lang="en-US" sz="4000" dirty="0" smtClean="0"/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000" dirty="0" smtClean="0"/>
              <a:t>Clustering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4000" dirty="0" err="1" smtClean="0"/>
              <a:t>Freewriting</a:t>
            </a:r>
            <a:endParaRPr lang="en-US" sz="4000" dirty="0" smtClean="0"/>
          </a:p>
        </p:txBody>
      </p:sp>
      <p:sp>
        <p:nvSpPr>
          <p:cNvPr id="21401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err="1" smtClean="0"/>
              <a:t>Freewriting</a:t>
            </a:r>
            <a:r>
              <a:rPr lang="en-US" dirty="0" smtClean="0"/>
              <a:t> is:</a:t>
            </a:r>
          </a:p>
          <a:p>
            <a:pPr lvl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writing without stopping, letting your ideas tumble forth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n-US" dirty="0" smtClean="0"/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err="1" smtClean="0"/>
              <a:t>Freewriting</a:t>
            </a:r>
            <a:r>
              <a:rPr lang="en-US" dirty="0" smtClean="0"/>
              <a:t> helps you </a:t>
            </a:r>
          </a:p>
          <a:p>
            <a:pPr lvl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break mental barriers</a:t>
            </a:r>
          </a:p>
          <a:p>
            <a:pPr lvl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generate topics</a:t>
            </a:r>
          </a:p>
          <a:p>
            <a:pPr lvl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discover &amp; explore ideas</a:t>
            </a:r>
          </a:p>
          <a:p>
            <a:pPr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dirty="0" smtClean="0"/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There is really no </a:t>
            </a:r>
            <a:r>
              <a:rPr lang="en-US" i="1" dirty="0" smtClean="0"/>
              <a:t>wrong</a:t>
            </a:r>
            <a:r>
              <a:rPr lang="en-US" dirty="0" smtClean="0"/>
              <a:t> way to </a:t>
            </a:r>
            <a:r>
              <a:rPr lang="en-US" dirty="0" err="1" smtClean="0"/>
              <a:t>freewrite</a:t>
            </a:r>
            <a:r>
              <a:rPr lang="en-US" dirty="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4000" dirty="0" smtClean="0"/>
              <a:t>Brainstorming: The Big Six</a:t>
            </a:r>
          </a:p>
        </p:txBody>
      </p:sp>
      <p:sp>
        <p:nvSpPr>
          <p:cNvPr id="21504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33222" indent="-514350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600" dirty="0" smtClean="0"/>
              <a:t>Who?</a:t>
            </a:r>
          </a:p>
          <a:p>
            <a:pPr marL="925830" lvl="1" indent="-514350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American adults</a:t>
            </a:r>
          </a:p>
          <a:p>
            <a:pPr marL="633222" indent="-514350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600" dirty="0" smtClean="0"/>
              <a:t>What?</a:t>
            </a:r>
          </a:p>
          <a:p>
            <a:pPr marL="925830" lvl="1" indent="-514350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Mandatory voting in political elections</a:t>
            </a:r>
          </a:p>
          <a:p>
            <a:pPr marL="633222" indent="-514350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600" dirty="0" smtClean="0"/>
              <a:t>Where?</a:t>
            </a:r>
          </a:p>
          <a:p>
            <a:pPr marL="925830" lvl="1" indent="-514350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In counties, cities, states</a:t>
            </a:r>
          </a:p>
          <a:p>
            <a:pPr marL="633222" indent="-514350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600" dirty="0" smtClean="0"/>
              <a:t>When?</a:t>
            </a:r>
          </a:p>
          <a:p>
            <a:pPr marL="925830" lvl="1" indent="-514350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Election time (mainly presidential?)</a:t>
            </a:r>
          </a:p>
          <a:p>
            <a:pPr marL="633222" indent="-514350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600" dirty="0" smtClean="0"/>
              <a:t>Why?</a:t>
            </a:r>
          </a:p>
          <a:p>
            <a:pPr marL="925830" lvl="1" indent="-514350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Civic responsibility, duty, privilege, requirement?</a:t>
            </a:r>
          </a:p>
          <a:p>
            <a:pPr marL="633222" indent="-514350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600" dirty="0" smtClean="0"/>
              <a:t>How?</a:t>
            </a:r>
          </a:p>
          <a:p>
            <a:pPr marL="925830" lvl="1" indent="-514350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Mailed like tax form? Enforcement issues?</a:t>
            </a:r>
          </a:p>
          <a:p>
            <a:pPr marL="633222" indent="-514350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endParaRPr lang="en-US" sz="3600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4000" dirty="0" smtClean="0"/>
              <a:t>Brainstorming: Listing</a:t>
            </a:r>
          </a:p>
        </p:txBody>
      </p:sp>
      <p:sp>
        <p:nvSpPr>
          <p:cNvPr id="21504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600" dirty="0" smtClean="0"/>
              <a:t>Words</a:t>
            </a:r>
          </a:p>
          <a:p>
            <a:pPr marL="925830" lvl="1" indent="-514350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Elections</a:t>
            </a:r>
          </a:p>
          <a:p>
            <a:pPr marL="925830" lvl="1" indent="-514350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Turnout</a:t>
            </a:r>
          </a:p>
          <a:p>
            <a:pPr marL="925830" lvl="1" indent="-514350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Consequences</a:t>
            </a:r>
          </a:p>
          <a:p>
            <a:pPr marL="633222" indent="-51435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600" dirty="0" smtClean="0"/>
              <a:t>Phrases</a:t>
            </a:r>
          </a:p>
          <a:p>
            <a:pPr marL="925830" lvl="1" indent="-514350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Mandatory voting</a:t>
            </a:r>
          </a:p>
          <a:p>
            <a:pPr marL="925830" lvl="1" indent="-514350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Right vs. privilege vs. duty</a:t>
            </a:r>
          </a:p>
          <a:p>
            <a:pPr marL="925830" lvl="1" indent="-514350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Same as taxes?</a:t>
            </a:r>
          </a:p>
          <a:p>
            <a:pPr marL="925830" lvl="1" indent="-514350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Other countries doing this?</a:t>
            </a:r>
          </a:p>
          <a:p>
            <a:pPr marL="633222" indent="-514350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endParaRPr lang="en-US" sz="3600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252728"/>
          </a:xfrm>
        </p:spPr>
        <p:txBody>
          <a:bodyPr>
            <a:norm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Clustering</a:t>
            </a:r>
          </a:p>
        </p:txBody>
      </p:sp>
      <p:sp>
        <p:nvSpPr>
          <p:cNvPr id="21606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815609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0"/>
              </a:spcAft>
              <a:buNone/>
              <a:defRPr/>
            </a:pPr>
            <a:r>
              <a:rPr lang="en-US" sz="2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 graphic way of showing connections &amp; relationships</a:t>
            </a:r>
          </a:p>
          <a:p>
            <a:pPr>
              <a:spcAft>
                <a:spcPts val="0"/>
              </a:spcAft>
              <a:buNone/>
              <a:defRPr/>
            </a:pPr>
            <a:r>
              <a:rPr lang="en-US" sz="2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914400" y="2133600"/>
          <a:ext cx="7467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252728"/>
          </a:xfrm>
        </p:spPr>
        <p:txBody>
          <a:bodyPr>
            <a:norm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/>
              <a:t>The Funnel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295400" y="762000"/>
          <a:ext cx="71628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Focus on the </a:t>
            </a:r>
            <a:r>
              <a:rPr lang="en-US" u="sng" dirty="0" smtClean="0"/>
              <a:t>Subject</a:t>
            </a:r>
            <a:endParaRPr lang="en-US" u="sng" dirty="0"/>
          </a:p>
        </p:txBody>
      </p:sp>
      <p:sp>
        <p:nvSpPr>
          <p:cNvPr id="7168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775191"/>
            <a:ext cx="8305800" cy="4549409"/>
          </a:xfrm>
        </p:spPr>
        <p:txBody>
          <a:bodyPr>
            <a:normAutofit fontScale="92500" lnSpcReduction="20000"/>
          </a:bodyPr>
          <a:lstStyle/>
          <a:p>
            <a:pPr marL="450850" indent="-4508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4000" dirty="0" smtClean="0">
                <a:solidFill>
                  <a:schemeClr val="accent1"/>
                </a:solidFill>
              </a:rPr>
              <a:t>The </a:t>
            </a:r>
            <a:r>
              <a:rPr lang="en-US" sz="4300" b="1" dirty="0" smtClean="0">
                <a:solidFill>
                  <a:srgbClr val="00B0F0"/>
                </a:solidFill>
              </a:rPr>
              <a:t>subject </a:t>
            </a:r>
            <a:r>
              <a:rPr lang="en-US" sz="4000" dirty="0" smtClean="0">
                <a:solidFill>
                  <a:schemeClr val="accent1"/>
                </a:solidFill>
              </a:rPr>
              <a:t>tells </a:t>
            </a:r>
            <a:r>
              <a:rPr lang="en-US" sz="4000" i="1" dirty="0" smtClean="0">
                <a:solidFill>
                  <a:schemeClr val="accent1"/>
                </a:solidFill>
              </a:rPr>
              <a:t>who</a:t>
            </a:r>
            <a:r>
              <a:rPr lang="en-US" sz="4000" dirty="0" smtClean="0">
                <a:solidFill>
                  <a:schemeClr val="accent1"/>
                </a:solidFill>
              </a:rPr>
              <a:t> or </a:t>
            </a:r>
            <a:r>
              <a:rPr lang="en-US" sz="4000" i="1" dirty="0" smtClean="0">
                <a:solidFill>
                  <a:schemeClr val="accent1"/>
                </a:solidFill>
              </a:rPr>
              <a:t>what</a:t>
            </a:r>
            <a:r>
              <a:rPr lang="en-US" sz="4000" dirty="0" smtClean="0">
                <a:solidFill>
                  <a:schemeClr val="accent1"/>
                </a:solidFill>
              </a:rPr>
              <a:t> </a:t>
            </a:r>
            <a:r>
              <a:rPr lang="en-US" sz="4000" b="1" dirty="0" smtClean="0">
                <a:solidFill>
                  <a:schemeClr val="accent1"/>
                </a:solidFill>
              </a:rPr>
              <a:t>is doing the action</a:t>
            </a:r>
            <a:r>
              <a:rPr lang="en-US" sz="4000" dirty="0" smtClean="0">
                <a:solidFill>
                  <a:schemeClr val="accent1"/>
                </a:solidFill>
              </a:rPr>
              <a:t>:</a:t>
            </a:r>
            <a:r>
              <a:rPr lang="en-US" sz="4000" b="1" dirty="0" smtClean="0">
                <a:solidFill>
                  <a:schemeClr val="accent1"/>
                </a:solidFill>
              </a:rPr>
              <a:t/>
            </a:r>
            <a:br>
              <a:rPr lang="en-US" sz="4000" b="1" dirty="0" smtClean="0">
                <a:solidFill>
                  <a:schemeClr val="accent1"/>
                </a:solidFill>
              </a:rPr>
            </a:br>
            <a:endParaRPr lang="en-US" sz="4000" b="1" dirty="0" smtClean="0">
              <a:solidFill>
                <a:schemeClr val="accent1"/>
              </a:solidFill>
            </a:endParaRPr>
          </a:p>
          <a:p>
            <a:pPr marL="908050" lvl="1" indent="-450850">
              <a:buFont typeface="Wingdings" pitchFamily="2" charset="2"/>
              <a:buChar char="§"/>
              <a:defRPr/>
            </a:pPr>
            <a:r>
              <a:rPr lang="en-US" sz="4800" u="sng" dirty="0" smtClean="0">
                <a:solidFill>
                  <a:srgbClr val="FFC000"/>
                </a:solidFill>
              </a:rPr>
              <a:t>Carolyn</a:t>
            </a:r>
            <a:r>
              <a:rPr lang="en-US" sz="4800" dirty="0" smtClean="0">
                <a:solidFill>
                  <a:srgbClr val="00B0F0"/>
                </a:solidFill>
              </a:rPr>
              <a:t> speaks Spanish.</a:t>
            </a:r>
            <a:br>
              <a:rPr lang="en-US" sz="4800" dirty="0" smtClean="0">
                <a:solidFill>
                  <a:srgbClr val="00B0F0"/>
                </a:solidFill>
              </a:rPr>
            </a:br>
            <a:endParaRPr lang="en-US" sz="4800" dirty="0" smtClean="0">
              <a:solidFill>
                <a:srgbClr val="00B0F0"/>
              </a:solidFill>
            </a:endParaRPr>
          </a:p>
          <a:p>
            <a:pPr marL="450850" indent="-4508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4000" dirty="0" smtClean="0">
                <a:solidFill>
                  <a:schemeClr val="accent1"/>
                </a:solidFill>
              </a:rPr>
              <a:t>or </a:t>
            </a:r>
            <a:r>
              <a:rPr lang="en-US" sz="4000" b="1" dirty="0" smtClean="0">
                <a:solidFill>
                  <a:schemeClr val="accent1"/>
                </a:solidFill>
              </a:rPr>
              <a:t>being something</a:t>
            </a:r>
            <a:br>
              <a:rPr lang="en-US" sz="4000" b="1" dirty="0" smtClean="0">
                <a:solidFill>
                  <a:schemeClr val="accent1"/>
                </a:solidFill>
              </a:rPr>
            </a:br>
            <a:endParaRPr lang="en-US" sz="4000" b="1" dirty="0" smtClean="0">
              <a:solidFill>
                <a:schemeClr val="accent1"/>
              </a:solidFill>
            </a:endParaRPr>
          </a:p>
          <a:p>
            <a:pPr marL="908050" lvl="1" indent="-450850" defTabSz="736600">
              <a:buFont typeface="Wingdings" pitchFamily="2" charset="2"/>
              <a:buChar char="§"/>
              <a:defRPr/>
            </a:pPr>
            <a:r>
              <a:rPr lang="en-US" sz="4800" u="sng" dirty="0" smtClean="0">
                <a:solidFill>
                  <a:srgbClr val="FFC000"/>
                </a:solidFill>
              </a:rPr>
              <a:t>Carolyn</a:t>
            </a:r>
            <a:r>
              <a:rPr lang="en-US" sz="4800" dirty="0" smtClean="0"/>
              <a:t> is Mexican.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252728"/>
          </a:xfrm>
        </p:spPr>
        <p:txBody>
          <a:bodyPr>
            <a:norm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/>
              <a:t>The Radial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092342" y="1676400"/>
          <a:ext cx="6934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66800" y="3581400"/>
            <a:ext cx="2314640" cy="667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Should voting be mandatory?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find the </a:t>
            </a:r>
            <a:r>
              <a:rPr lang="en-US" dirty="0" smtClean="0">
                <a:solidFill>
                  <a:srgbClr val="00B0F0"/>
                </a:solidFill>
              </a:rPr>
              <a:t>simple subject</a:t>
            </a:r>
            <a:r>
              <a:rPr lang="en-US" dirty="0" smtClean="0"/>
              <a:t> . . 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</a:t>
            </a:r>
            <a:r>
              <a:rPr lang="en-US" i="1" dirty="0" smtClean="0"/>
              <a:t>who </a:t>
            </a:r>
            <a:r>
              <a:rPr lang="en-US" dirty="0" smtClean="0"/>
              <a:t>or </a:t>
            </a:r>
            <a:r>
              <a:rPr lang="en-US" i="1" dirty="0" smtClean="0"/>
              <a:t>what</a:t>
            </a:r>
            <a:r>
              <a:rPr lang="en-US" dirty="0" smtClean="0"/>
              <a:t> is doing or being something.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Mike’s expertise at the </a:t>
            </a:r>
            <a:r>
              <a:rPr lang="en-US" i="1" dirty="0" smtClean="0"/>
              <a:t>Halo</a:t>
            </a:r>
            <a:r>
              <a:rPr lang="en-US" dirty="0" smtClean="0"/>
              <a:t> videogame series was something all of his friends admired.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Mike’s </a:t>
            </a:r>
            <a:r>
              <a:rPr lang="en-US" u="sng" dirty="0" smtClean="0"/>
              <a:t>expertise</a:t>
            </a:r>
            <a:r>
              <a:rPr lang="en-US" dirty="0" smtClean="0">
                <a:solidFill>
                  <a:srgbClr val="00B0F0"/>
                </a:solidFill>
              </a:rPr>
              <a:t> at the </a:t>
            </a:r>
            <a:r>
              <a:rPr lang="en-US" i="1" dirty="0" smtClean="0">
                <a:solidFill>
                  <a:srgbClr val="00B0F0"/>
                </a:solidFill>
              </a:rPr>
              <a:t>Halo</a:t>
            </a:r>
            <a:r>
              <a:rPr lang="en-US" dirty="0" smtClean="0">
                <a:solidFill>
                  <a:srgbClr val="00B0F0"/>
                </a:solidFill>
              </a:rPr>
              <a:t> videogame series was something all of his friends admired.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Common Nouns </a:t>
            </a:r>
            <a:r>
              <a:rPr lang="en-US" dirty="0" smtClean="0"/>
              <a:t>as Subject. . 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787409"/>
          </a:xfrm>
        </p:spPr>
        <p:txBody>
          <a:bodyPr/>
          <a:lstStyle/>
          <a:p>
            <a:r>
              <a:rPr lang="en-US" dirty="0" smtClean="0"/>
              <a:t>animals, plants, things, qualities, ideas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>
                <a:solidFill>
                  <a:srgbClr val="FFC000"/>
                </a:solidFill>
              </a:rPr>
              <a:t>dog</a:t>
            </a:r>
            <a:r>
              <a:rPr lang="en-US" dirty="0" smtClean="0"/>
              <a:t> barks too much.</a:t>
            </a:r>
          </a:p>
          <a:p>
            <a:pPr lvl="1"/>
            <a:r>
              <a:rPr lang="en-US" dirty="0" smtClean="0"/>
              <a:t>Her </a:t>
            </a:r>
            <a:r>
              <a:rPr lang="en-US" u="sng" dirty="0" smtClean="0">
                <a:solidFill>
                  <a:srgbClr val="FFC000"/>
                </a:solidFill>
              </a:rPr>
              <a:t>petunias</a:t>
            </a:r>
            <a:r>
              <a:rPr lang="en-US" dirty="0" smtClean="0"/>
              <a:t> almost died.</a:t>
            </a:r>
          </a:p>
          <a:p>
            <a:pPr lvl="1"/>
            <a:r>
              <a:rPr lang="en-US" dirty="0" smtClean="0"/>
              <a:t>That </a:t>
            </a:r>
            <a:r>
              <a:rPr lang="en-US" u="sng" dirty="0" smtClean="0">
                <a:solidFill>
                  <a:srgbClr val="FFC000"/>
                </a:solidFill>
              </a:rPr>
              <a:t>table</a:t>
            </a:r>
            <a:r>
              <a:rPr lang="en-US" dirty="0" smtClean="0"/>
              <a:t> is crowded.</a:t>
            </a:r>
          </a:p>
          <a:p>
            <a:pPr lvl="1"/>
            <a:r>
              <a:rPr lang="en-US" u="sng" dirty="0" smtClean="0">
                <a:solidFill>
                  <a:srgbClr val="FFC000"/>
                </a:solidFill>
              </a:rPr>
              <a:t>Fairness</a:t>
            </a:r>
            <a:r>
              <a:rPr lang="en-US" dirty="0" smtClean="0"/>
              <a:t> is an important virtue.</a:t>
            </a:r>
          </a:p>
          <a:p>
            <a:pPr lvl="1"/>
            <a:r>
              <a:rPr lang="en-US" u="sng" dirty="0" smtClean="0">
                <a:solidFill>
                  <a:srgbClr val="FFC000"/>
                </a:solidFill>
              </a:rPr>
              <a:t>Happiness</a:t>
            </a:r>
            <a:r>
              <a:rPr lang="en-US" dirty="0" smtClean="0"/>
              <a:t> can be difficult to achieve.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noteboo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oudy Stout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noteboo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10573</TotalTime>
  <Words>2259</Words>
  <Application>Microsoft PowerPoint</Application>
  <PresentationFormat>On-screen Show (4:3)</PresentationFormat>
  <Paragraphs>545</Paragraphs>
  <Slides>70</Slides>
  <Notes>70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70</vt:i4>
      </vt:variant>
    </vt:vector>
  </HeadingPairs>
  <TitlesOfParts>
    <vt:vector size="77" baseType="lpstr">
      <vt:lpstr>Stack of books design template</vt:lpstr>
      <vt:lpstr>1_Custom Design</vt:lpstr>
      <vt:lpstr>notebook</vt:lpstr>
      <vt:lpstr>Default Design</vt:lpstr>
      <vt:lpstr>1_notebook</vt:lpstr>
      <vt:lpstr>2_Custom Design</vt:lpstr>
      <vt:lpstr>Opulent</vt:lpstr>
      <vt:lpstr>Freewrite Microtheme</vt:lpstr>
      <vt:lpstr>Slide 2</vt:lpstr>
      <vt:lpstr>Week 2 Grammar:</vt:lpstr>
      <vt:lpstr>Subjects</vt:lpstr>
      <vt:lpstr>Grammar</vt:lpstr>
      <vt:lpstr>Subject and Verb</vt:lpstr>
      <vt:lpstr>Focus on the Subject</vt:lpstr>
      <vt:lpstr>To find the simple subject . . . </vt:lpstr>
      <vt:lpstr>Common Nouns as Subject. . . </vt:lpstr>
      <vt:lpstr>Proper Nouns as Subjects</vt:lpstr>
      <vt:lpstr>Personal Pronouns as Subjects </vt:lpstr>
      <vt:lpstr>Personal Pronouns as Subject. . . </vt:lpstr>
      <vt:lpstr>Indefinite Pronouns as Subject. . . </vt:lpstr>
      <vt:lpstr>Relative Pronouns as Subjects</vt:lpstr>
      <vt:lpstr>Question Pronouns as Subjects</vt:lpstr>
      <vt:lpstr>Single vs. Compound Simple Subject</vt:lpstr>
      <vt:lpstr>The implied “you” in a command:</vt:lpstr>
      <vt:lpstr>Subject-verb separation</vt:lpstr>
      <vt:lpstr>Object of preposition can’t be subject</vt:lpstr>
      <vt:lpstr>Filler words “Here” and “There” are not subjects!</vt:lpstr>
      <vt:lpstr>Stop and Practice</vt:lpstr>
      <vt:lpstr>Verbs</vt:lpstr>
      <vt:lpstr>Verb Phrases</vt:lpstr>
      <vt:lpstr>Compound verbs are joined by connector words like and or or </vt:lpstr>
      <vt:lpstr>Don’t confuse verbs with verbals!</vt:lpstr>
      <vt:lpstr>Don’t confuse verbs with verbals!</vt:lpstr>
      <vt:lpstr>Words like never, not, and hardly are adverbs, not verbs...</vt:lpstr>
      <vt:lpstr>Stop and Practice</vt:lpstr>
      <vt:lpstr>Subjects may follow verbs:</vt:lpstr>
      <vt:lpstr>In questions, the subject often comes between parts of verb phrase</vt:lpstr>
      <vt:lpstr>For sentence variety and writing style, subjects may come after verbs</vt:lpstr>
      <vt:lpstr>Stop and Practice</vt:lpstr>
      <vt:lpstr>Slide 33</vt:lpstr>
      <vt:lpstr>What is a Sentence?</vt:lpstr>
      <vt:lpstr>correct sentences or not? Why?</vt:lpstr>
      <vt:lpstr>What is a Phrase?</vt:lpstr>
      <vt:lpstr>PHRASES OR COMPLETE SENTENCES?</vt:lpstr>
      <vt:lpstr>What is a Clause?</vt:lpstr>
      <vt:lpstr>What is an Independent Clause?</vt:lpstr>
      <vt:lpstr>What is a Dependent Clause?</vt:lpstr>
      <vt:lpstr>Independent or dependent?</vt:lpstr>
      <vt:lpstr>Simple AND COMPOUND Sentences</vt:lpstr>
      <vt:lpstr>Simple AND COMPOUND Sentences</vt:lpstr>
      <vt:lpstr>COORDINATING CONJUNCTIONAS </vt:lpstr>
      <vt:lpstr>Simple or compound? Circle coordinating conjunctions:</vt:lpstr>
      <vt:lpstr>Complex Sentences </vt:lpstr>
      <vt:lpstr>Complex Sentences </vt:lpstr>
      <vt:lpstr>Complex Sentences? Underline any dependent clauses &amp; circle subordinating conjunctions:</vt:lpstr>
      <vt:lpstr>Stop and Practice</vt:lpstr>
      <vt:lpstr>Week 2 Writing Process: Warm-Up</vt:lpstr>
      <vt:lpstr>Last Week’s Homework Review</vt:lpstr>
      <vt:lpstr>Discuss &amp; Write</vt:lpstr>
      <vt:lpstr>Week 2 Writing Process: Stage One: Prewriting</vt:lpstr>
      <vt:lpstr>What is a Paragraph?</vt:lpstr>
      <vt:lpstr>Two Parts of a Paragraph:</vt:lpstr>
      <vt:lpstr>Common College Paragraph Patterns:</vt:lpstr>
      <vt:lpstr>Example</vt:lpstr>
      <vt:lpstr>Writing Process: Stage One</vt:lpstr>
      <vt:lpstr>Stuck?</vt:lpstr>
      <vt:lpstr>Best Web Sites for Getting Started</vt:lpstr>
      <vt:lpstr>Best Web Sites for Getting Started</vt:lpstr>
      <vt:lpstr>Best Web Sites for Getting Started</vt:lpstr>
      <vt:lpstr>Wikipedia Warnings . . . </vt:lpstr>
      <vt:lpstr>The Prewriting Process</vt:lpstr>
      <vt:lpstr>Freewriting</vt:lpstr>
      <vt:lpstr>Brainstorming: The Big Six</vt:lpstr>
      <vt:lpstr>Brainstorming: Listing</vt:lpstr>
      <vt:lpstr>Clustering</vt:lpstr>
      <vt:lpstr>The Funnel</vt:lpstr>
      <vt:lpstr>The Radial List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Underlining to</dc:title>
  <dc:creator>Kara Minoui</dc:creator>
  <cp:lastModifiedBy>Martha</cp:lastModifiedBy>
  <cp:revision>411</cp:revision>
  <dcterms:created xsi:type="dcterms:W3CDTF">2004-02-28T22:04:54Z</dcterms:created>
  <dcterms:modified xsi:type="dcterms:W3CDTF">2008-10-07T20:15:00Z</dcterms:modified>
</cp:coreProperties>
</file>